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0"/>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x="18288000" cy="10287000"/>
  <p:notesSz cx="6858000" cy="9144000"/>
  <p:embeddedFontLst>
    <p:embeddedFont>
      <p:font typeface="DM Sans Italics" charset="1" panose="00000000000000000000"/>
      <p:regular r:id="rId43"/>
    </p:embeddedFont>
    <p:embeddedFont>
      <p:font typeface="DM Sans Bold Italics" charset="1" panose="00000000000000000000"/>
      <p:regular r:id="rId44"/>
    </p:embeddedFont>
    <p:embeddedFont>
      <p:font typeface="DM Sans Bold" charset="1" panose="00000000000000000000"/>
      <p:regular r:id="rId45"/>
    </p:embeddedFont>
    <p:embeddedFont>
      <p:font typeface="DM Sans" charset="1" panose="0000000000000000000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notesMasters/notesMaster1.xml" Type="http://schemas.openxmlformats.org/officeDocument/2006/relationships/notesMaster"/><Relationship Id="rId41" Target="theme/theme2.xml" Type="http://schemas.openxmlformats.org/officeDocument/2006/relationships/theme"/><Relationship Id="rId42" Target="notesSlides/notesSlide1.xml" Type="http://schemas.openxmlformats.org/officeDocument/2006/relationships/notesSlide"/><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notesSlides/notesSlide2.xml" Type="http://schemas.openxmlformats.org/officeDocument/2006/relationships/notesSlid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jpeg>
</file>

<file path=ppt/media/image13.png>
</file>

<file path=ppt/media/image14.jpeg>
</file>

<file path=ppt/media/image15.jpe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6.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Hello </a:t>
            </a:r>
          </a:p>
          <a:p>
            <a:r>
              <a:rPr lang="en-US"/>
              <a:t/>
            </a:r>
          </a:p>
          <a:p>
            <a:r>
              <a:rPr lang="en-US"/>
              <a:t>My name is Rahmad Hadi Syafra Demora, you can call me Hadi, and I am from Purwadhika DTI DS Batam. in this video, I am excited to present my capstone project for Module 3 on Machine learning and deployment with google cloud program. </a:t>
            </a:r>
          </a:p>
          <a:p>
            <a:r>
              <a:rPr lang="en-US"/>
              <a:t/>
            </a:r>
          </a:p>
          <a:p>
            <a:r>
              <a:rPr lang="en-US"/>
              <a:t>In this project, I made a machine learning model on the dataset 'saudi arabia used cars syarah.com' for predict the price of new stock used car  price. </a:t>
            </a:r>
          </a:p>
          <a:p>
            <a:r>
              <a:rPr lang="en-US"/>
              <a:t/>
            </a:r>
          </a:p>
          <a:p>
            <a:r>
              <a:rPr lang="en-US"/>
              <a:t>so, *How suitable is the price of your used car?*</a:t>
            </a:r>
          </a:p>
          <a:p>
            <a:r>
              <a:rPr lang="en-US"/>
              <a:t/>
            </a:r>
          </a:p>
          <a:p>
            <a:r>
              <a:rPr lang="en-US"/>
              <a:t>Syarah is a Saudi Arabian company specializing in selling guaranteed used and new cars online, offering a seamless and convenient buying experience with home delivery and comprehensive warranties.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XGBoost works by building an ensemble of weak learners, which are typically shallow decision trees.</a:t>
            </a:r>
          </a:p>
          <a:p>
            <a:r>
              <a:rPr lang="en-US"/>
              <a:t>Each decision tree splits the data based on a single feature (e.g., year). The split that best separates high-priced from low-priced cars is chosen.</a:t>
            </a:r>
          </a:p>
          <a:p>
            <a:r>
              <a:rPr lang="en-US"/>
              <a:t>This process continues recursively, creating a tree-like structure that predicts a price based on the sequence of decisions made while traversing the tree.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3.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3.pn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3.pn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3.png" Type="http://schemas.openxmlformats.org/officeDocument/2006/relationships/image"/><Relationship Id="rId5" Target="../media/image21.png" Type="http://schemas.openxmlformats.org/officeDocument/2006/relationships/image"/></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svg" Type="http://schemas.openxmlformats.org/officeDocument/2006/relationships/image"/><Relationship Id="rId2" Target="../media/image22.png" Type="http://schemas.openxmlformats.org/officeDocument/2006/relationships/image"/><Relationship Id="rId3" Target="../media/image23.png" Type="http://schemas.openxmlformats.org/officeDocument/2006/relationships/image"/><Relationship Id="rId4" Target="../media/image13.png" Type="http://schemas.openxmlformats.org/officeDocument/2006/relationships/image"/><Relationship Id="rId5" Target="../media/image2.png" Type="http://schemas.openxmlformats.org/officeDocument/2006/relationships/image"/><Relationship Id="rId6" Target="../media/image1.pn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 Id="rId9"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2.png" Type="http://schemas.openxmlformats.org/officeDocument/2006/relationships/image"/><Relationship Id="rId4" Target="../media/image1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jpeg" Type="http://schemas.openxmlformats.org/officeDocument/2006/relationships/image"/><Relationship Id="rId4" Target="../media/image16.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H="true" flipV="true">
            <a:off x="1271774" y="1603721"/>
            <a:ext cx="1632016" cy="0"/>
          </a:xfrm>
          <a:prstGeom prst="line">
            <a:avLst/>
          </a:prstGeom>
          <a:ln cap="flat" w="190500">
            <a:solidFill>
              <a:srgbClr val="ED6A3E"/>
            </a:solidFill>
            <a:prstDash val="solid"/>
            <a:headEnd type="none" len="sm" w="sm"/>
            <a:tailEnd type="none" len="sm" w="sm"/>
          </a:ln>
        </p:spPr>
      </p:sp>
      <p:sp>
        <p:nvSpPr>
          <p:cNvPr name="AutoShape 3" id="3"/>
          <p:cNvSpPr/>
          <p:nvPr/>
        </p:nvSpPr>
        <p:spPr>
          <a:xfrm flipH="true" flipV="true">
            <a:off x="2903790" y="1603721"/>
            <a:ext cx="1632016" cy="0"/>
          </a:xfrm>
          <a:prstGeom prst="line">
            <a:avLst/>
          </a:prstGeom>
          <a:ln cap="flat" w="190500">
            <a:solidFill>
              <a:srgbClr val="1414B7"/>
            </a:solidFill>
            <a:prstDash val="solid"/>
            <a:headEnd type="none" len="sm" w="sm"/>
            <a:tailEnd type="none" len="sm" w="sm"/>
          </a:ln>
        </p:spPr>
      </p:sp>
      <p:sp>
        <p:nvSpPr>
          <p:cNvPr name="AutoShape 4" id="4"/>
          <p:cNvSpPr/>
          <p:nvPr/>
        </p:nvSpPr>
        <p:spPr>
          <a:xfrm flipH="true" flipV="true">
            <a:off x="4535806" y="1603721"/>
            <a:ext cx="1632016" cy="0"/>
          </a:xfrm>
          <a:prstGeom prst="line">
            <a:avLst/>
          </a:prstGeom>
          <a:ln cap="flat" w="190500">
            <a:solidFill>
              <a:srgbClr val="000000"/>
            </a:solidFill>
            <a:prstDash val="solid"/>
            <a:headEnd type="none" len="sm" w="sm"/>
            <a:tailEnd type="none" len="sm" w="sm"/>
          </a:ln>
        </p:spPr>
      </p:sp>
      <p:sp>
        <p:nvSpPr>
          <p:cNvPr name="AutoShape 5" id="5"/>
          <p:cNvSpPr/>
          <p:nvPr/>
        </p:nvSpPr>
        <p:spPr>
          <a:xfrm>
            <a:off x="17164050" y="8810213"/>
            <a:ext cx="0" cy="1632016"/>
          </a:xfrm>
          <a:prstGeom prst="line">
            <a:avLst/>
          </a:prstGeom>
          <a:ln cap="flat" w="190500">
            <a:solidFill>
              <a:srgbClr val="ED6A3E"/>
            </a:solidFill>
            <a:prstDash val="solid"/>
            <a:headEnd type="none" len="sm" w="sm"/>
            <a:tailEnd type="none" len="sm" w="sm"/>
          </a:ln>
        </p:spPr>
      </p:sp>
      <p:sp>
        <p:nvSpPr>
          <p:cNvPr name="Freeform 6" id="6"/>
          <p:cNvSpPr/>
          <p:nvPr/>
        </p:nvSpPr>
        <p:spPr>
          <a:xfrm flipH="false" flipV="false" rot="0">
            <a:off x="13185250" y="1054364"/>
            <a:ext cx="3445208" cy="666388"/>
          </a:xfrm>
          <a:custGeom>
            <a:avLst/>
            <a:gdLst/>
            <a:ahLst/>
            <a:cxnLst/>
            <a:rect r="r" b="b" t="t" l="l"/>
            <a:pathLst>
              <a:path h="666388" w="3445208">
                <a:moveTo>
                  <a:pt x="0" y="0"/>
                </a:moveTo>
                <a:lnTo>
                  <a:pt x="3445208" y="0"/>
                </a:lnTo>
                <a:lnTo>
                  <a:pt x="3445208" y="666387"/>
                </a:lnTo>
                <a:lnTo>
                  <a:pt x="0" y="666387"/>
                </a:lnTo>
                <a:lnTo>
                  <a:pt x="0" y="0"/>
                </a:lnTo>
                <a:close/>
              </a:path>
            </a:pathLst>
          </a:custGeom>
          <a:blipFill>
            <a:blip r:embed="rId3"/>
            <a:stretch>
              <a:fillRect l="0" t="-207333" r="0" b="-209663"/>
            </a:stretch>
          </a:blipFill>
        </p:spPr>
      </p:sp>
      <p:sp>
        <p:nvSpPr>
          <p:cNvPr name="Freeform 7" id="7"/>
          <p:cNvSpPr/>
          <p:nvPr/>
        </p:nvSpPr>
        <p:spPr>
          <a:xfrm flipH="false" flipV="false" rot="0">
            <a:off x="1028700" y="8675605"/>
            <a:ext cx="1908812" cy="950616"/>
          </a:xfrm>
          <a:custGeom>
            <a:avLst/>
            <a:gdLst/>
            <a:ahLst/>
            <a:cxnLst/>
            <a:rect r="r" b="b" t="t" l="l"/>
            <a:pathLst>
              <a:path h="950616" w="1908812">
                <a:moveTo>
                  <a:pt x="0" y="0"/>
                </a:moveTo>
                <a:lnTo>
                  <a:pt x="1908812" y="0"/>
                </a:lnTo>
                <a:lnTo>
                  <a:pt x="1908812" y="950616"/>
                </a:lnTo>
                <a:lnTo>
                  <a:pt x="0" y="950616"/>
                </a:lnTo>
                <a:lnTo>
                  <a:pt x="0" y="0"/>
                </a:lnTo>
                <a:close/>
              </a:path>
            </a:pathLst>
          </a:custGeom>
          <a:blipFill>
            <a:blip r:embed="rId4"/>
            <a:stretch>
              <a:fillRect l="-5558" t="-63782" r="-4764" b="-57743"/>
            </a:stretch>
          </a:blipFill>
        </p:spPr>
      </p:sp>
      <p:grpSp>
        <p:nvGrpSpPr>
          <p:cNvPr name="Group 8" id="8"/>
          <p:cNvGrpSpPr/>
          <p:nvPr/>
        </p:nvGrpSpPr>
        <p:grpSpPr>
          <a:xfrm rot="0">
            <a:off x="1305496" y="6148038"/>
            <a:ext cx="12863492" cy="545211"/>
            <a:chOff x="0" y="0"/>
            <a:chExt cx="17151323" cy="726948"/>
          </a:xfrm>
        </p:grpSpPr>
        <p:sp>
          <p:nvSpPr>
            <p:cNvPr name="AutoShape 9" id="9"/>
            <p:cNvSpPr/>
            <p:nvPr/>
          </p:nvSpPr>
          <p:spPr>
            <a:xfrm flipH="true" flipV="true">
              <a:off x="0" y="363474"/>
              <a:ext cx="2176021" cy="0"/>
            </a:xfrm>
            <a:prstGeom prst="line">
              <a:avLst/>
            </a:prstGeom>
            <a:ln cap="flat" w="76200">
              <a:solidFill>
                <a:srgbClr val="ED6A3E"/>
              </a:solidFill>
              <a:prstDash val="solid"/>
              <a:headEnd type="none" len="sm" w="sm"/>
              <a:tailEnd type="none" len="sm" w="sm"/>
            </a:ln>
          </p:spPr>
        </p:sp>
        <p:sp>
          <p:nvSpPr>
            <p:cNvPr name="TextBox 10" id="10"/>
            <p:cNvSpPr txBox="true"/>
            <p:nvPr/>
          </p:nvSpPr>
          <p:spPr>
            <a:xfrm rot="0">
              <a:off x="2643902" y="47625"/>
              <a:ext cx="14507421" cy="679323"/>
            </a:xfrm>
            <a:prstGeom prst="rect">
              <a:avLst/>
            </a:prstGeom>
          </p:spPr>
          <p:txBody>
            <a:bodyPr anchor="t" rtlCol="false" tIns="0" lIns="0" bIns="0" rIns="0">
              <a:spAutoFit/>
            </a:bodyPr>
            <a:lstStyle/>
            <a:p>
              <a:pPr algn="l">
                <a:lnSpc>
                  <a:spcPts val="3852"/>
                </a:lnSpc>
              </a:pPr>
              <a:r>
                <a:rPr lang="en-US" sz="3600">
                  <a:solidFill>
                    <a:srgbClr val="433833"/>
                  </a:solidFill>
                  <a:latin typeface="DM Sans Italics"/>
                  <a:ea typeface="DM Sans Italics"/>
                  <a:cs typeface="DM Sans Italics"/>
                  <a:sym typeface="DM Sans Italics"/>
                </a:rPr>
                <a:t>How suitable is the price of your used car? </a:t>
              </a:r>
            </a:p>
          </p:txBody>
        </p:sp>
      </p:grpSp>
      <p:sp>
        <p:nvSpPr>
          <p:cNvPr name="Freeform 11" id="11"/>
          <p:cNvSpPr/>
          <p:nvPr/>
        </p:nvSpPr>
        <p:spPr>
          <a:xfrm flipH="false" flipV="false" rot="0">
            <a:off x="13885922" y="318371"/>
            <a:ext cx="10035418" cy="9307850"/>
          </a:xfrm>
          <a:custGeom>
            <a:avLst/>
            <a:gdLst/>
            <a:ahLst/>
            <a:cxnLst/>
            <a:rect r="r" b="b" t="t" l="l"/>
            <a:pathLst>
              <a:path h="9307850" w="10035418">
                <a:moveTo>
                  <a:pt x="0" y="0"/>
                </a:moveTo>
                <a:lnTo>
                  <a:pt x="10035417" y="0"/>
                </a:lnTo>
                <a:lnTo>
                  <a:pt x="10035417" y="9307850"/>
                </a:lnTo>
                <a:lnTo>
                  <a:pt x="0" y="9307850"/>
                </a:lnTo>
                <a:lnTo>
                  <a:pt x="0" y="0"/>
                </a:lnTo>
                <a:close/>
              </a:path>
            </a:pathLst>
          </a:custGeom>
          <a:blipFill>
            <a:blip r:embed="rId5">
              <a:alphaModFix amt="36000"/>
            </a:blip>
            <a:stretch>
              <a:fillRect l="0" t="0" r="0" b="0"/>
            </a:stretch>
          </a:blipFill>
        </p:spPr>
      </p:sp>
      <p:sp>
        <p:nvSpPr>
          <p:cNvPr name="TextBox 12" id="12"/>
          <p:cNvSpPr txBox="true"/>
          <p:nvPr/>
        </p:nvSpPr>
        <p:spPr>
          <a:xfrm rot="0">
            <a:off x="1271774" y="2778728"/>
            <a:ext cx="9382274" cy="3264535"/>
          </a:xfrm>
          <a:prstGeom prst="rect">
            <a:avLst/>
          </a:prstGeom>
        </p:spPr>
        <p:txBody>
          <a:bodyPr anchor="t" rtlCol="false" tIns="0" lIns="0" bIns="0" rIns="0">
            <a:spAutoFit/>
          </a:bodyPr>
          <a:lstStyle/>
          <a:p>
            <a:pPr algn="l">
              <a:lnSpc>
                <a:spcPts val="25519"/>
              </a:lnSpc>
            </a:pPr>
            <a:r>
              <a:rPr lang="en-US" sz="21999">
                <a:solidFill>
                  <a:srgbClr val="1414B7"/>
                </a:solidFill>
                <a:latin typeface="DM Sans Bold Italics"/>
                <a:ea typeface="DM Sans Bold Italics"/>
                <a:cs typeface="DM Sans Bold Italics"/>
                <a:sym typeface="DM Sans Bold Italics"/>
              </a:rPr>
              <a:t>Syarah</a:t>
            </a:r>
          </a:p>
        </p:txBody>
      </p:sp>
      <p:sp>
        <p:nvSpPr>
          <p:cNvPr name="TextBox 13" id="13"/>
          <p:cNvSpPr txBox="true"/>
          <p:nvPr/>
        </p:nvSpPr>
        <p:spPr>
          <a:xfrm rot="0">
            <a:off x="1271774" y="927808"/>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2024</a:t>
            </a:r>
          </a:p>
        </p:txBody>
      </p:sp>
      <p:grpSp>
        <p:nvGrpSpPr>
          <p:cNvPr name="Group 14" id="14"/>
          <p:cNvGrpSpPr/>
          <p:nvPr/>
        </p:nvGrpSpPr>
        <p:grpSpPr>
          <a:xfrm rot="0">
            <a:off x="9144000" y="8874165"/>
            <a:ext cx="7486458" cy="553496"/>
            <a:chOff x="0" y="0"/>
            <a:chExt cx="9981944" cy="737995"/>
          </a:xfrm>
        </p:grpSpPr>
        <p:sp>
          <p:nvSpPr>
            <p:cNvPr name="Freeform 15" id="15"/>
            <p:cNvSpPr/>
            <p:nvPr/>
          </p:nvSpPr>
          <p:spPr>
            <a:xfrm flipH="false" flipV="false" rot="0">
              <a:off x="0" y="39425"/>
              <a:ext cx="633744" cy="633744"/>
            </a:xfrm>
            <a:custGeom>
              <a:avLst/>
              <a:gdLst/>
              <a:ahLst/>
              <a:cxnLst/>
              <a:rect r="r" b="b" t="t" l="l"/>
              <a:pathLst>
                <a:path h="633744" w="633744">
                  <a:moveTo>
                    <a:pt x="0" y="0"/>
                  </a:moveTo>
                  <a:lnTo>
                    <a:pt x="633744" y="0"/>
                  </a:lnTo>
                  <a:lnTo>
                    <a:pt x="633744" y="633744"/>
                  </a:lnTo>
                  <a:lnTo>
                    <a:pt x="0" y="63374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6" id="16"/>
            <p:cNvSpPr txBox="true"/>
            <p:nvPr/>
          </p:nvSpPr>
          <p:spPr>
            <a:xfrm rot="0">
              <a:off x="8062761" y="135106"/>
              <a:ext cx="1919183"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rahasyae</a:t>
              </a:r>
            </a:p>
          </p:txBody>
        </p:sp>
        <p:sp>
          <p:nvSpPr>
            <p:cNvPr name="TextBox 17" id="17"/>
            <p:cNvSpPr txBox="true"/>
            <p:nvPr/>
          </p:nvSpPr>
          <p:spPr>
            <a:xfrm rot="0">
              <a:off x="836944" y="135106"/>
              <a:ext cx="5887829"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Rahmad Hadi Syafra Demora</a:t>
              </a:r>
            </a:p>
          </p:txBody>
        </p:sp>
        <p:sp>
          <p:nvSpPr>
            <p:cNvPr name="Freeform 18" id="18"/>
            <p:cNvSpPr/>
            <p:nvPr/>
          </p:nvSpPr>
          <p:spPr>
            <a:xfrm flipH="false" flipV="false" rot="0">
              <a:off x="7134267" y="0"/>
              <a:ext cx="737995" cy="737995"/>
            </a:xfrm>
            <a:custGeom>
              <a:avLst/>
              <a:gdLst/>
              <a:ahLst/>
              <a:cxnLst/>
              <a:rect r="r" b="b" t="t" l="l"/>
              <a:pathLst>
                <a:path h="737995" w="737995">
                  <a:moveTo>
                    <a:pt x="0" y="0"/>
                  </a:moveTo>
                  <a:lnTo>
                    <a:pt x="737994" y="0"/>
                  </a:lnTo>
                  <a:lnTo>
                    <a:pt x="737994" y="737995"/>
                  </a:lnTo>
                  <a:lnTo>
                    <a:pt x="0" y="73799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121492" y="72"/>
            <a:ext cx="0" cy="7633074"/>
          </a:xfrm>
          <a:prstGeom prst="line">
            <a:avLst/>
          </a:prstGeom>
          <a:ln cap="flat" w="190500">
            <a:solidFill>
              <a:srgbClr val="ED6A3E"/>
            </a:solidFill>
            <a:prstDash val="solid"/>
            <a:headEnd type="none" len="sm" w="sm"/>
            <a:tailEnd type="none" len="sm" w="sm"/>
          </a:ln>
        </p:spPr>
      </p:sp>
      <p:sp>
        <p:nvSpPr>
          <p:cNvPr name="AutoShape 3" id="3"/>
          <p:cNvSpPr/>
          <p:nvPr/>
        </p:nvSpPr>
        <p:spPr>
          <a:xfrm>
            <a:off x="6644860" y="1099154"/>
            <a:ext cx="0" cy="1006565"/>
          </a:xfrm>
          <a:prstGeom prst="line">
            <a:avLst/>
          </a:prstGeom>
          <a:ln cap="flat" w="190500">
            <a:solidFill>
              <a:srgbClr val="ED6A3E"/>
            </a:solidFill>
            <a:prstDash val="solid"/>
            <a:headEnd type="none" len="sm" w="sm"/>
            <a:tailEnd type="none" len="sm" w="sm"/>
          </a:ln>
        </p:spPr>
      </p:sp>
      <p:sp>
        <p:nvSpPr>
          <p:cNvPr name="AutoShape 4" id="4"/>
          <p:cNvSpPr/>
          <p:nvPr/>
        </p:nvSpPr>
        <p:spPr>
          <a:xfrm>
            <a:off x="12121910" y="1099154"/>
            <a:ext cx="0" cy="1006565"/>
          </a:xfrm>
          <a:prstGeom prst="line">
            <a:avLst/>
          </a:prstGeom>
          <a:ln cap="flat" w="190500">
            <a:solidFill>
              <a:srgbClr val="ED6A3E"/>
            </a:solidFill>
            <a:prstDash val="solid"/>
            <a:headEnd type="none" len="sm" w="sm"/>
            <a:tailEnd type="none" len="sm" w="sm"/>
          </a:ln>
        </p:spPr>
      </p:sp>
      <p:sp>
        <p:nvSpPr>
          <p:cNvPr name="Freeform 5" id="5"/>
          <p:cNvSpPr/>
          <p:nvPr/>
        </p:nvSpPr>
        <p:spPr>
          <a:xfrm flipH="false" flipV="false" rot="1258226">
            <a:off x="15201900" y="2066992"/>
            <a:ext cx="10035418" cy="9307850"/>
          </a:xfrm>
          <a:custGeom>
            <a:avLst/>
            <a:gdLst/>
            <a:ahLst/>
            <a:cxnLst/>
            <a:rect r="r" b="b" t="t" l="l"/>
            <a:pathLst>
              <a:path h="9307850" w="10035418">
                <a:moveTo>
                  <a:pt x="0" y="0"/>
                </a:moveTo>
                <a:lnTo>
                  <a:pt x="10035418" y="0"/>
                </a:lnTo>
                <a:lnTo>
                  <a:pt x="10035418" y="9307850"/>
                </a:lnTo>
                <a:lnTo>
                  <a:pt x="0" y="9307850"/>
                </a:lnTo>
                <a:lnTo>
                  <a:pt x="0" y="0"/>
                </a:lnTo>
                <a:close/>
              </a:path>
            </a:pathLst>
          </a:custGeom>
          <a:blipFill>
            <a:blip r:embed="rId2">
              <a:alphaModFix amt="36000"/>
            </a:blip>
            <a:stretch>
              <a:fillRect l="0" t="0" r="0" b="0"/>
            </a:stretch>
          </a:blipFill>
        </p:spPr>
      </p:sp>
      <p:grpSp>
        <p:nvGrpSpPr>
          <p:cNvPr name="Group 6" id="6"/>
          <p:cNvGrpSpPr/>
          <p:nvPr/>
        </p:nvGrpSpPr>
        <p:grpSpPr>
          <a:xfrm rot="0">
            <a:off x="1645077" y="6538532"/>
            <a:ext cx="12709205" cy="2189226"/>
            <a:chOff x="0" y="0"/>
            <a:chExt cx="16945607" cy="2918968"/>
          </a:xfrm>
        </p:grpSpPr>
        <p:sp>
          <p:nvSpPr>
            <p:cNvPr name="TextBox 7" id="7"/>
            <p:cNvSpPr txBox="true"/>
            <p:nvPr/>
          </p:nvSpPr>
          <p:spPr>
            <a:xfrm rot="0">
              <a:off x="0" y="371475"/>
              <a:ext cx="10836275" cy="2547493"/>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a:ea typeface="DM Sans Bold"/>
                  <a:cs typeface="DM Sans Bold"/>
                  <a:sym typeface="DM Sans Bold"/>
                </a:rPr>
                <a:t>why ML ?</a:t>
              </a:r>
            </a:p>
          </p:txBody>
        </p:sp>
        <p:sp>
          <p:nvSpPr>
            <p:cNvPr name="TextBox 8" id="8"/>
            <p:cNvSpPr txBox="true"/>
            <p:nvPr/>
          </p:nvSpPr>
          <p:spPr>
            <a:xfrm rot="0">
              <a:off x="11867943" y="403067"/>
              <a:ext cx="5077664" cy="1056417"/>
            </a:xfrm>
            <a:prstGeom prst="rect">
              <a:avLst/>
            </a:prstGeom>
          </p:spPr>
          <p:txBody>
            <a:bodyPr anchor="t" rtlCol="false" tIns="0" lIns="0" bIns="0" rIns="0">
              <a:spAutoFit/>
            </a:bodyPr>
            <a:lstStyle/>
            <a:p>
              <a:pPr algn="l">
                <a:lnSpc>
                  <a:spcPts val="5523"/>
                </a:lnSpc>
              </a:pPr>
              <a:r>
                <a:rPr lang="en-US" sz="5939">
                  <a:solidFill>
                    <a:srgbClr val="1414B7"/>
                  </a:solidFill>
                  <a:latin typeface="DM Sans"/>
                  <a:ea typeface="DM Sans"/>
                  <a:cs typeface="DM Sans"/>
                  <a:sym typeface="DM Sans"/>
                </a:rPr>
                <a:t>Regression</a:t>
              </a:r>
            </a:p>
          </p:txBody>
        </p:sp>
        <p:sp>
          <p:nvSpPr>
            <p:cNvPr name="TextBox 9" id="9"/>
            <p:cNvSpPr txBox="true"/>
            <p:nvPr/>
          </p:nvSpPr>
          <p:spPr>
            <a:xfrm rot="0">
              <a:off x="11867943" y="1602359"/>
              <a:ext cx="3377135" cy="1056417"/>
            </a:xfrm>
            <a:prstGeom prst="rect">
              <a:avLst/>
            </a:prstGeom>
          </p:spPr>
          <p:txBody>
            <a:bodyPr anchor="t" rtlCol="false" tIns="0" lIns="0" bIns="0" rIns="0">
              <a:spAutoFit/>
            </a:bodyPr>
            <a:lstStyle/>
            <a:p>
              <a:pPr algn="l">
                <a:lnSpc>
                  <a:spcPts val="5523"/>
                </a:lnSpc>
              </a:pPr>
              <a:r>
                <a:rPr lang="en-US" sz="5939">
                  <a:solidFill>
                    <a:srgbClr val="1414B7"/>
                  </a:solidFill>
                  <a:latin typeface="DM Sans"/>
                  <a:ea typeface="DM Sans"/>
                  <a:cs typeface="DM Sans"/>
                  <a:sym typeface="DM Sans"/>
                </a:rPr>
                <a:t>Models</a:t>
              </a:r>
            </a:p>
          </p:txBody>
        </p:sp>
      </p:grpSp>
      <p:sp>
        <p:nvSpPr>
          <p:cNvPr name="TextBox 10" id="10"/>
          <p:cNvSpPr txBox="true"/>
          <p:nvPr/>
        </p:nvSpPr>
        <p:spPr>
          <a:xfrm rot="0">
            <a:off x="1645077" y="1426269"/>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WHY ML ?</a:t>
            </a:r>
          </a:p>
        </p:txBody>
      </p:sp>
      <p:sp>
        <p:nvSpPr>
          <p:cNvPr name="TextBox 11" id="11"/>
          <p:cNvSpPr txBox="true"/>
          <p:nvPr/>
        </p:nvSpPr>
        <p:spPr>
          <a:xfrm rot="0">
            <a:off x="1645077" y="2479660"/>
            <a:ext cx="3946806" cy="101282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Data driven decision, scalability, automation and cost efficiency.</a:t>
            </a:r>
          </a:p>
        </p:txBody>
      </p:sp>
      <p:sp>
        <p:nvSpPr>
          <p:cNvPr name="TextBox 12" id="12"/>
          <p:cNvSpPr txBox="true"/>
          <p:nvPr/>
        </p:nvSpPr>
        <p:spPr>
          <a:xfrm rot="0">
            <a:off x="7121110" y="2479660"/>
            <a:ext cx="3884729"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Designed for </a:t>
            </a:r>
            <a:r>
              <a:rPr lang="en-US" sz="2499">
                <a:solidFill>
                  <a:srgbClr val="433833"/>
                </a:solidFill>
                <a:latin typeface="DM Sans Bold"/>
                <a:ea typeface="DM Sans Bold"/>
                <a:cs typeface="DM Sans Bold"/>
                <a:sym typeface="DM Sans Bold"/>
              </a:rPr>
              <a:t>predict continuous</a:t>
            </a:r>
            <a:r>
              <a:rPr lang="en-US" sz="2499">
                <a:solidFill>
                  <a:srgbClr val="433833"/>
                </a:solidFill>
                <a:latin typeface="DM Sans"/>
                <a:ea typeface="DM Sans"/>
                <a:cs typeface="DM Sans"/>
                <a:sym typeface="DM Sans"/>
              </a:rPr>
              <a:t> values such as price, flexibility and interpretable.</a:t>
            </a:r>
          </a:p>
        </p:txBody>
      </p:sp>
      <p:sp>
        <p:nvSpPr>
          <p:cNvPr name="TextBox 13" id="13"/>
          <p:cNvSpPr txBox="true"/>
          <p:nvPr/>
        </p:nvSpPr>
        <p:spPr>
          <a:xfrm rot="0">
            <a:off x="12598160" y="2479660"/>
            <a:ext cx="4505500"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Reduces frustration for buyers who encounter overpriced listings and helps sellers price their cars competitively.</a:t>
            </a:r>
          </a:p>
        </p:txBody>
      </p:sp>
      <p:sp>
        <p:nvSpPr>
          <p:cNvPr name="TextBox 14" id="14"/>
          <p:cNvSpPr txBox="true"/>
          <p:nvPr/>
        </p:nvSpPr>
        <p:spPr>
          <a:xfrm rot="0">
            <a:off x="7121110" y="1426269"/>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WHY REGRESSION?</a:t>
            </a:r>
          </a:p>
        </p:txBody>
      </p:sp>
      <p:sp>
        <p:nvSpPr>
          <p:cNvPr name="TextBox 15" id="15"/>
          <p:cNvSpPr txBox="true"/>
          <p:nvPr/>
        </p:nvSpPr>
        <p:spPr>
          <a:xfrm rot="0">
            <a:off x="12598160" y="1426269"/>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HOW IT WORK?</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577199" y="6583757"/>
            <a:ext cx="1249403" cy="4114800"/>
          </a:xfrm>
          <a:custGeom>
            <a:avLst/>
            <a:gdLst/>
            <a:ahLst/>
            <a:cxnLst/>
            <a:rect r="r" b="b" t="t" l="l"/>
            <a:pathLst>
              <a:path h="4114800" w="1249403">
                <a:moveTo>
                  <a:pt x="0" y="0"/>
                </a:moveTo>
                <a:lnTo>
                  <a:pt x="1249402" y="0"/>
                </a:lnTo>
                <a:lnTo>
                  <a:pt x="124940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Freeform 4" id="4"/>
          <p:cNvSpPr/>
          <p:nvPr/>
        </p:nvSpPr>
        <p:spPr>
          <a:xfrm flipH="false" flipV="false" rot="-4007518">
            <a:off x="-4336425" y="-958412"/>
            <a:ext cx="15562688" cy="14434393"/>
          </a:xfrm>
          <a:custGeom>
            <a:avLst/>
            <a:gdLst/>
            <a:ahLst/>
            <a:cxnLst/>
            <a:rect r="r" b="b" t="t" l="l"/>
            <a:pathLst>
              <a:path h="14434393" w="15562688">
                <a:moveTo>
                  <a:pt x="0" y="0"/>
                </a:moveTo>
                <a:lnTo>
                  <a:pt x="15562688" y="0"/>
                </a:lnTo>
                <a:lnTo>
                  <a:pt x="15562688" y="14434393"/>
                </a:lnTo>
                <a:lnTo>
                  <a:pt x="0" y="14434393"/>
                </a:lnTo>
                <a:lnTo>
                  <a:pt x="0" y="0"/>
                </a:lnTo>
                <a:close/>
              </a:path>
            </a:pathLst>
          </a:custGeom>
          <a:blipFill>
            <a:blip r:embed="rId4">
              <a:alphaModFix amt="36000"/>
            </a:blip>
            <a:stretch>
              <a:fillRect l="0" t="0" r="0" b="0"/>
            </a:stretch>
          </a:blipFill>
        </p:spPr>
      </p:sp>
      <p:sp>
        <p:nvSpPr>
          <p:cNvPr name="Freeform 5" id="5"/>
          <p:cNvSpPr/>
          <p:nvPr/>
        </p:nvSpPr>
        <p:spPr>
          <a:xfrm flipH="false" flipV="false" rot="8386035">
            <a:off x="5544308" y="-4631520"/>
            <a:ext cx="18189083" cy="16870375"/>
          </a:xfrm>
          <a:custGeom>
            <a:avLst/>
            <a:gdLst/>
            <a:ahLst/>
            <a:cxnLst/>
            <a:rect r="r" b="b" t="t" l="l"/>
            <a:pathLst>
              <a:path h="16870375" w="18189083">
                <a:moveTo>
                  <a:pt x="0" y="0"/>
                </a:moveTo>
                <a:lnTo>
                  <a:pt x="18189083" y="0"/>
                </a:lnTo>
                <a:lnTo>
                  <a:pt x="18189083" y="16870374"/>
                </a:lnTo>
                <a:lnTo>
                  <a:pt x="0" y="16870374"/>
                </a:lnTo>
                <a:lnTo>
                  <a:pt x="0" y="0"/>
                </a:lnTo>
                <a:close/>
              </a:path>
            </a:pathLst>
          </a:custGeom>
          <a:blipFill>
            <a:blip r:embed="rId4">
              <a:alphaModFix amt="25000"/>
            </a:blip>
            <a:stretch>
              <a:fillRect l="0" t="0" r="0" b="0"/>
            </a:stretch>
          </a:blipFill>
        </p:spPr>
      </p:sp>
      <p:sp>
        <p:nvSpPr>
          <p:cNvPr name="TextBox 6" id="6"/>
          <p:cNvSpPr txBox="true"/>
          <p:nvPr/>
        </p:nvSpPr>
        <p:spPr>
          <a:xfrm rot="0">
            <a:off x="1400019" y="3336054"/>
            <a:ext cx="15487962" cy="3550919"/>
          </a:xfrm>
          <a:prstGeom prst="rect">
            <a:avLst/>
          </a:prstGeom>
        </p:spPr>
        <p:txBody>
          <a:bodyPr anchor="t" rtlCol="false" tIns="0" lIns="0" bIns="0" rIns="0">
            <a:spAutoFit/>
          </a:bodyPr>
          <a:lstStyle/>
          <a:p>
            <a:pPr algn="ctr">
              <a:lnSpc>
                <a:spcPts val="26039"/>
              </a:lnSpc>
            </a:pPr>
            <a:r>
              <a:rPr lang="en-US" sz="27999">
                <a:solidFill>
                  <a:srgbClr val="1414B7"/>
                </a:solidFill>
                <a:latin typeface="DM Sans Bold"/>
                <a:ea typeface="DM Sans Bold"/>
                <a:cs typeface="DM Sans Bold"/>
                <a:sym typeface="DM Sans Bold"/>
              </a:rPr>
              <a:t>2</a:t>
            </a:r>
          </a:p>
        </p:txBody>
      </p:sp>
      <p:sp>
        <p:nvSpPr>
          <p:cNvPr name="TextBox 7" id="7"/>
          <p:cNvSpPr txBox="true"/>
          <p:nvPr/>
        </p:nvSpPr>
        <p:spPr>
          <a:xfrm rot="0">
            <a:off x="1400019" y="6383675"/>
            <a:ext cx="15487962" cy="810006"/>
          </a:xfrm>
          <a:prstGeom prst="rect">
            <a:avLst/>
          </a:prstGeom>
        </p:spPr>
        <p:txBody>
          <a:bodyPr anchor="t" rtlCol="false" tIns="0" lIns="0" bIns="0" rIns="0">
            <a:spAutoFit/>
          </a:bodyPr>
          <a:lstStyle/>
          <a:p>
            <a:pPr algn="ctr">
              <a:lnSpc>
                <a:spcPts val="5951"/>
              </a:lnSpc>
            </a:pPr>
            <a:r>
              <a:rPr lang="en-US" sz="6399" spc="1491">
                <a:solidFill>
                  <a:srgbClr val="000000"/>
                </a:solidFill>
                <a:latin typeface="DM Sans Bold"/>
                <a:ea typeface="DM Sans Bold"/>
                <a:cs typeface="DM Sans Bold"/>
                <a:sym typeface="DM Sans Bold"/>
              </a:rPr>
              <a:t>PREPARATION</a:t>
            </a:r>
          </a:p>
        </p:txBody>
      </p:sp>
      <p:sp>
        <p:nvSpPr>
          <p:cNvPr name="TextBox 8" id="8"/>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2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9258300"/>
            <a:ext cx="555821" cy="0"/>
          </a:xfrm>
          <a:prstGeom prst="line">
            <a:avLst/>
          </a:prstGeom>
          <a:ln cap="flat" w="190500">
            <a:solidFill>
              <a:srgbClr val="ED6A3E"/>
            </a:solidFill>
            <a:prstDash val="solid"/>
            <a:headEnd type="none" len="sm" w="sm"/>
            <a:tailEnd type="none" len="sm" w="sm"/>
          </a:ln>
        </p:spPr>
      </p:sp>
      <p:sp>
        <p:nvSpPr>
          <p:cNvPr name="Freeform 3" id="3"/>
          <p:cNvSpPr/>
          <p:nvPr/>
        </p:nvSpPr>
        <p:spPr>
          <a:xfrm flipH="false" flipV="false" rot="0">
            <a:off x="5141873" y="5372467"/>
            <a:ext cx="698856" cy="700129"/>
          </a:xfrm>
          <a:custGeom>
            <a:avLst/>
            <a:gdLst/>
            <a:ahLst/>
            <a:cxnLst/>
            <a:rect r="r" b="b" t="t" l="l"/>
            <a:pathLst>
              <a:path h="700129" w="698856">
                <a:moveTo>
                  <a:pt x="0" y="0"/>
                </a:moveTo>
                <a:lnTo>
                  <a:pt x="698856" y="0"/>
                </a:lnTo>
                <a:lnTo>
                  <a:pt x="698856" y="700129"/>
                </a:lnTo>
                <a:lnTo>
                  <a:pt x="0" y="700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1039953" y="5372467"/>
            <a:ext cx="698856" cy="700129"/>
          </a:xfrm>
          <a:custGeom>
            <a:avLst/>
            <a:gdLst/>
            <a:ahLst/>
            <a:cxnLst/>
            <a:rect r="r" b="b" t="t" l="l"/>
            <a:pathLst>
              <a:path h="700129" w="698856">
                <a:moveTo>
                  <a:pt x="0" y="0"/>
                </a:moveTo>
                <a:lnTo>
                  <a:pt x="698856" y="0"/>
                </a:lnTo>
                <a:lnTo>
                  <a:pt x="698856" y="700129"/>
                </a:lnTo>
                <a:lnTo>
                  <a:pt x="0" y="700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904875" y="2278366"/>
            <a:ext cx="16230600" cy="181775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Italics"/>
                <a:ea typeface="DM Sans Bold Italics"/>
                <a:cs typeface="DM Sans Bold Italics"/>
                <a:sym typeface="DM Sans Bold Italics"/>
              </a:rPr>
              <a:t>Data Preparation</a:t>
            </a:r>
          </a:p>
        </p:txBody>
      </p:sp>
      <p:sp>
        <p:nvSpPr>
          <p:cNvPr name="TextBox 6" id="6"/>
          <p:cNvSpPr txBox="true"/>
          <p:nvPr/>
        </p:nvSpPr>
        <p:spPr>
          <a:xfrm rot="0">
            <a:off x="1028700" y="5563781"/>
            <a:ext cx="3618473"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DATA CLEANING</a:t>
            </a:r>
          </a:p>
        </p:txBody>
      </p:sp>
      <p:sp>
        <p:nvSpPr>
          <p:cNvPr name="TextBox 7" id="7"/>
          <p:cNvSpPr txBox="true"/>
          <p:nvPr/>
        </p:nvSpPr>
        <p:spPr>
          <a:xfrm rot="0">
            <a:off x="6335429" y="5563781"/>
            <a:ext cx="420982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ADD FEATURE</a:t>
            </a:r>
          </a:p>
        </p:txBody>
      </p:sp>
      <p:sp>
        <p:nvSpPr>
          <p:cNvPr name="TextBox 8" id="8"/>
          <p:cNvSpPr txBox="true"/>
          <p:nvPr/>
        </p:nvSpPr>
        <p:spPr>
          <a:xfrm rot="0">
            <a:off x="12233508" y="5563781"/>
            <a:ext cx="420982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FEATURE SELECTION</a:t>
            </a:r>
          </a:p>
        </p:txBody>
      </p:sp>
      <p:sp>
        <p:nvSpPr>
          <p:cNvPr name="TextBox 9" id="9"/>
          <p:cNvSpPr txBox="true"/>
          <p:nvPr/>
        </p:nvSpPr>
        <p:spPr>
          <a:xfrm rot="0">
            <a:off x="1028700" y="6209005"/>
            <a:ext cx="3618473" cy="101282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Handling duplicates, outliers, anomalies, and droping.</a:t>
            </a:r>
          </a:p>
        </p:txBody>
      </p:sp>
      <p:sp>
        <p:nvSpPr>
          <p:cNvPr name="TextBox 10" id="10"/>
          <p:cNvSpPr txBox="true"/>
          <p:nvPr/>
        </p:nvSpPr>
        <p:spPr>
          <a:xfrm rot="0">
            <a:off x="6335429" y="6209005"/>
            <a:ext cx="4209824"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Add car type feature by recategorize the type feature linear to the problem.</a:t>
            </a:r>
          </a:p>
        </p:txBody>
      </p:sp>
      <p:sp>
        <p:nvSpPr>
          <p:cNvPr name="TextBox 11" id="11"/>
          <p:cNvSpPr txBox="true"/>
          <p:nvPr/>
        </p:nvSpPr>
        <p:spPr>
          <a:xfrm rot="0">
            <a:off x="12233508" y="6205131"/>
            <a:ext cx="4209824" cy="67945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Used features in model prediction.</a:t>
            </a:r>
          </a:p>
        </p:txBody>
      </p:sp>
      <p:sp>
        <p:nvSpPr>
          <p:cNvPr name="AutoShape 12" id="12"/>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TextBox 13" id="13"/>
          <p:cNvSpPr txBox="true"/>
          <p:nvPr/>
        </p:nvSpPr>
        <p:spPr>
          <a:xfrm rot="0">
            <a:off x="1028700" y="689864"/>
            <a:ext cx="255061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2 / Preparation</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flipH="true">
            <a:off x="15494789" y="1123950"/>
            <a:ext cx="1764511" cy="0"/>
          </a:xfrm>
          <a:prstGeom prst="line">
            <a:avLst/>
          </a:prstGeom>
          <a:ln cap="flat" w="190500">
            <a:solidFill>
              <a:srgbClr val="ED6A3E"/>
            </a:solidFill>
            <a:prstDash val="solid"/>
            <a:headEnd type="none" len="sm" w="sm"/>
            <a:tailEnd type="none" len="sm" w="sm"/>
          </a:ln>
        </p:spPr>
      </p:sp>
      <p:graphicFrame>
        <p:nvGraphicFramePr>
          <p:cNvPr name="Table 3" id="3"/>
          <p:cNvGraphicFramePr>
            <a:graphicFrameLocks noGrp="true"/>
          </p:cNvGraphicFramePr>
          <p:nvPr/>
        </p:nvGraphicFramePr>
        <p:xfrm>
          <a:off x="7553766" y="3580028"/>
          <a:ext cx="9705534" cy="5678272"/>
        </p:xfrm>
        <a:graphic>
          <a:graphicData uri="http://schemas.openxmlformats.org/drawingml/2006/table">
            <a:tbl>
              <a:tblPr/>
              <a:tblGrid>
                <a:gridCol w="2318657"/>
                <a:gridCol w="3467740"/>
                <a:gridCol w="1651562"/>
                <a:gridCol w="2267575"/>
              </a:tblGrid>
              <a:tr h="1133936">
                <a:tc>
                  <a:txBody>
                    <a:bodyPr anchor="t" rtlCol="false"/>
                    <a:lstStyle/>
                    <a:p>
                      <a:pPr algn="l">
                        <a:lnSpc>
                          <a:spcPts val="2940"/>
                        </a:lnSpc>
                        <a:defRPr/>
                      </a:pPr>
                      <a:r>
                        <a:rPr lang="en-US" sz="2100">
                          <a:solidFill>
                            <a:srgbClr val="FFFFFF"/>
                          </a:solidFill>
                          <a:latin typeface="DM Sans Bold"/>
                          <a:ea typeface="DM Sans Bold"/>
                          <a:cs typeface="DM Sans Bold"/>
                          <a:sym typeface="DM Sans Bold"/>
                        </a:rPr>
                        <a:t>Feature</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solidFill>
                      <a:srgbClr val="1414B7"/>
                    </a:solidFill>
                  </a:tcPr>
                </a:tc>
                <a:tc>
                  <a:txBody>
                    <a:bodyPr anchor="t" rtlCol="false"/>
                    <a:lstStyle/>
                    <a:p>
                      <a:pPr algn="l">
                        <a:lnSpc>
                          <a:spcPts val="2940"/>
                        </a:lnSpc>
                        <a:defRPr/>
                      </a:pPr>
                      <a:r>
                        <a:rPr lang="en-US" sz="2100">
                          <a:solidFill>
                            <a:srgbClr val="FFFFFF"/>
                          </a:solidFill>
                          <a:latin typeface="DM Sans Bold"/>
                          <a:ea typeface="DM Sans Bold"/>
                          <a:cs typeface="DM Sans Bold"/>
                          <a:sym typeface="DM Sans Bold"/>
                        </a:rPr>
                        <a:t>Description</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solidFill>
                      <a:srgbClr val="1414B7"/>
                    </a:solidFill>
                  </a:tcPr>
                </a:tc>
                <a:tc>
                  <a:txBody>
                    <a:bodyPr anchor="t" rtlCol="false"/>
                    <a:lstStyle/>
                    <a:p>
                      <a:pPr algn="ctr">
                        <a:lnSpc>
                          <a:spcPts val="2940"/>
                        </a:lnSpc>
                        <a:defRPr/>
                      </a:pPr>
                      <a:r>
                        <a:rPr lang="en-US" sz="2100">
                          <a:solidFill>
                            <a:srgbClr val="FFFFFF"/>
                          </a:solidFill>
                          <a:latin typeface="DM Sans Bold"/>
                          <a:ea typeface="DM Sans Bold"/>
                          <a:cs typeface="DM Sans Bold"/>
                          <a:sym typeface="DM Sans Bold"/>
                        </a:rPr>
                        <a:t>Unique</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solidFill>
                      <a:srgbClr val="1414B7"/>
                    </a:solidFill>
                  </a:tcPr>
                </a:tc>
                <a:tc>
                  <a:txBody>
                    <a:bodyPr anchor="t" rtlCol="false"/>
                    <a:lstStyle/>
                    <a:p>
                      <a:pPr algn="l">
                        <a:lnSpc>
                          <a:spcPts val="2940"/>
                        </a:lnSpc>
                        <a:defRPr/>
                      </a:pPr>
                      <a:r>
                        <a:rPr lang="en-US" sz="2100">
                          <a:solidFill>
                            <a:srgbClr val="FFFFFF"/>
                          </a:solidFill>
                          <a:latin typeface="DM Sans Bold"/>
                          <a:ea typeface="DM Sans Bold"/>
                          <a:cs typeface="DM Sans Bold"/>
                          <a:sym typeface="DM Sans Bold"/>
                        </a:rPr>
                        <a:t>Outliers / %</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solidFill>
                      <a:srgbClr val="1414B7"/>
                    </a:solidFill>
                  </a:tcPr>
                </a:tc>
              </a:tr>
              <a:tr h="1142527">
                <a:tc>
                  <a:txBody>
                    <a:bodyPr anchor="t" rtlCol="false"/>
                    <a:lstStyle/>
                    <a:p>
                      <a:pPr algn="l">
                        <a:lnSpc>
                          <a:spcPts val="2940"/>
                        </a:lnSpc>
                        <a:defRPr/>
                      </a:pPr>
                      <a:r>
                        <a:rPr lang="en-US" sz="2100">
                          <a:solidFill>
                            <a:srgbClr val="000000"/>
                          </a:solidFill>
                          <a:latin typeface="DM Sans"/>
                          <a:ea typeface="DM Sans"/>
                          <a:cs typeface="DM Sans"/>
                          <a:sym typeface="DM Sans"/>
                        </a:rPr>
                        <a:t>Mileage</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Mileage of used car</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1716</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246 / 4.38</a:t>
                      </a:r>
                      <a:endParaRPr lang="en-US" sz="1100"/>
                    </a:p>
                  </a:txBody>
                  <a:tcPr marL="333375" marR="333375" marT="333375" marB="33337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r>
              <a:tr h="1133936">
                <a:tc>
                  <a:txBody>
                    <a:bodyPr anchor="t" rtlCol="false"/>
                    <a:lstStyle/>
                    <a:p>
                      <a:pPr algn="l">
                        <a:lnSpc>
                          <a:spcPts val="2940"/>
                        </a:lnSpc>
                        <a:defRPr/>
                      </a:pPr>
                      <a:r>
                        <a:rPr lang="en-US" sz="2100">
                          <a:solidFill>
                            <a:srgbClr val="000000"/>
                          </a:solidFill>
                          <a:latin typeface="DM Sans"/>
                          <a:ea typeface="DM Sans"/>
                          <a:cs typeface="DM Sans"/>
                          <a:sym typeface="DM Sans"/>
                        </a:rPr>
                        <a:t>Year</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Manufacturing year</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50</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23 / 0.41</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r>
              <a:tr h="1133936">
                <a:tc>
                  <a:txBody>
                    <a:bodyPr anchor="t" rtlCol="false"/>
                    <a:lstStyle/>
                    <a:p>
                      <a:pPr algn="l">
                        <a:lnSpc>
                          <a:spcPts val="2940"/>
                        </a:lnSpc>
                        <a:defRPr/>
                      </a:pPr>
                      <a:r>
                        <a:rPr lang="en-US" sz="2100">
                          <a:solidFill>
                            <a:srgbClr val="000000"/>
                          </a:solidFill>
                          <a:latin typeface="DM Sans"/>
                          <a:ea typeface="DM Sans"/>
                          <a:cs typeface="DM Sans"/>
                          <a:sym typeface="DM Sans"/>
                        </a:rPr>
                        <a:t>Price</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Price (SAR)</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467</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175 / 3.11</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r>
              <a:tr h="1133936">
                <a:tc>
                  <a:txBody>
                    <a:bodyPr anchor="t" rtlCol="false"/>
                    <a:lstStyle/>
                    <a:p>
                      <a:pPr algn="l">
                        <a:lnSpc>
                          <a:spcPts val="2940"/>
                        </a:lnSpc>
                        <a:defRPr/>
                      </a:pPr>
                      <a:r>
                        <a:rPr lang="en-US" sz="2100">
                          <a:solidFill>
                            <a:srgbClr val="000000"/>
                          </a:solidFill>
                          <a:latin typeface="DM Sans"/>
                          <a:ea typeface="DM Sans"/>
                          <a:cs typeface="DM Sans"/>
                          <a:sym typeface="DM Sans"/>
                        </a:rPr>
                        <a:t>Engine_Size</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Engine size</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71</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261 / 4.64</a:t>
                      </a:r>
                      <a:endParaRPr lang="en-US" sz="1100"/>
                    </a:p>
                  </a:txBody>
                  <a:tcPr marL="333375" marR="333375" marT="333375" marB="333375" anchor="ctr">
                    <a:lnL cmpd="sng" algn="ctr" cap="flat" w="50006">
                      <a:solidFill>
                        <a:srgbClr val="1414B7"/>
                      </a:solidFill>
                      <a:prstDash val="solid"/>
                      <a:round/>
                      <a:headEnd type="none" w="med" len="med"/>
                      <a:tailEnd type="none" w="med" len="med"/>
                    </a:lnL>
                    <a:lnR cmpd="sng" algn="ctr" cap="flat" w="50006">
                      <a:solidFill>
                        <a:srgbClr val="1414B7"/>
                      </a:solidFill>
                      <a:prstDash val="solid"/>
                      <a:round/>
                      <a:headEnd type="none" w="med" len="med"/>
                      <a:tailEnd type="none" w="med" len="med"/>
                    </a:lnR>
                    <a:lnT cmpd="sng" algn="ctr" cap="flat" w="50006">
                      <a:solidFill>
                        <a:srgbClr val="1414B7"/>
                      </a:solidFill>
                      <a:prstDash val="solid"/>
                      <a:round/>
                      <a:headEnd type="none" w="med" len="med"/>
                      <a:tailEnd type="none" w="med" len="med"/>
                    </a:lnT>
                    <a:lnB cmpd="sng" algn="ctr" cap="flat" w="50006">
                      <a:solidFill>
                        <a:srgbClr val="1414B7"/>
                      </a:solidFill>
                      <a:prstDash val="solid"/>
                      <a:round/>
                      <a:headEnd type="none" w="med" len="med"/>
                      <a:tailEnd type="none" w="med" len="med"/>
                    </a:lnB>
                  </a:tcPr>
                </a:tc>
              </a:tr>
            </a:tbl>
          </a:graphicData>
        </a:graphic>
      </p:graphicFrame>
      <p:sp>
        <p:nvSpPr>
          <p:cNvPr name="TextBox 4" id="4"/>
          <p:cNvSpPr txBox="true"/>
          <p:nvPr/>
        </p:nvSpPr>
        <p:spPr>
          <a:xfrm rot="0">
            <a:off x="1028700" y="1096407"/>
            <a:ext cx="9903023" cy="1337946"/>
          </a:xfrm>
          <a:prstGeom prst="rect">
            <a:avLst/>
          </a:prstGeom>
        </p:spPr>
        <p:txBody>
          <a:bodyPr anchor="t" rtlCol="false" tIns="0" lIns="0" bIns="0" rIns="0">
            <a:spAutoFit/>
          </a:bodyPr>
          <a:lstStyle/>
          <a:p>
            <a:pPr algn="l">
              <a:lnSpc>
                <a:spcPts val="9790"/>
              </a:lnSpc>
            </a:pPr>
            <a:r>
              <a:rPr lang="en-US" sz="11000">
                <a:solidFill>
                  <a:srgbClr val="1414B7"/>
                </a:solidFill>
                <a:latin typeface="DM Sans Bold"/>
                <a:ea typeface="DM Sans Bold"/>
                <a:cs typeface="DM Sans Bold"/>
                <a:sym typeface="DM Sans Bold"/>
              </a:rPr>
              <a:t>understanding</a:t>
            </a:r>
          </a:p>
        </p:txBody>
      </p:sp>
      <p:sp>
        <p:nvSpPr>
          <p:cNvPr name="TextBox 5" id="5"/>
          <p:cNvSpPr txBox="true"/>
          <p:nvPr/>
        </p:nvSpPr>
        <p:spPr>
          <a:xfrm rot="0">
            <a:off x="15437346" y="2848441"/>
            <a:ext cx="1821954" cy="346075"/>
          </a:xfrm>
          <a:prstGeom prst="rect">
            <a:avLst/>
          </a:prstGeom>
        </p:spPr>
        <p:txBody>
          <a:bodyPr anchor="t" rtlCol="false" tIns="0" lIns="0" bIns="0" rIns="0">
            <a:spAutoFit/>
          </a:bodyPr>
          <a:lstStyle/>
          <a:p>
            <a:pPr algn="l">
              <a:lnSpc>
                <a:spcPts val="2674"/>
              </a:lnSpc>
            </a:pPr>
            <a:r>
              <a:rPr lang="en-US" sz="2499">
                <a:solidFill>
                  <a:srgbClr val="ED6A3E"/>
                </a:solidFill>
                <a:latin typeface="DM Sans Bold"/>
                <a:ea typeface="DM Sans Bold"/>
                <a:cs typeface="DM Sans Bold"/>
                <a:sym typeface="DM Sans Bold"/>
              </a:rPr>
              <a:t>NUMERICAL</a:t>
            </a:r>
          </a:p>
        </p:txBody>
      </p:sp>
      <p:grpSp>
        <p:nvGrpSpPr>
          <p:cNvPr name="Group 6" id="6"/>
          <p:cNvGrpSpPr/>
          <p:nvPr/>
        </p:nvGrpSpPr>
        <p:grpSpPr>
          <a:xfrm rot="0">
            <a:off x="1028700" y="3580028"/>
            <a:ext cx="3972818" cy="1934912"/>
            <a:chOff x="0" y="0"/>
            <a:chExt cx="5297091" cy="2579883"/>
          </a:xfrm>
        </p:grpSpPr>
        <p:sp>
          <p:nvSpPr>
            <p:cNvPr name="TextBox 7" id="7"/>
            <p:cNvSpPr txBox="true"/>
            <p:nvPr/>
          </p:nvSpPr>
          <p:spPr>
            <a:xfrm rot="0">
              <a:off x="0" y="9525"/>
              <a:ext cx="5297091" cy="976842"/>
            </a:xfrm>
            <a:prstGeom prst="rect">
              <a:avLst/>
            </a:prstGeom>
          </p:spPr>
          <p:txBody>
            <a:bodyPr anchor="t" rtlCol="false" tIns="0" lIns="0" bIns="0" rIns="0">
              <a:spAutoFit/>
            </a:bodyPr>
            <a:lstStyle/>
            <a:p>
              <a:pPr algn="l">
                <a:lnSpc>
                  <a:spcPts val="2874"/>
                </a:lnSpc>
              </a:pPr>
              <a:r>
                <a:rPr lang="en-US" sz="2499">
                  <a:solidFill>
                    <a:srgbClr val="1414B7"/>
                  </a:solidFill>
                  <a:latin typeface="DM Sans Bold"/>
                  <a:ea typeface="DM Sans Bold"/>
                  <a:cs typeface="DM Sans Bold"/>
                  <a:sym typeface="DM Sans Bold"/>
                </a:rPr>
                <a:t>SAUDI ARABIA USED CARS</a:t>
              </a:r>
            </a:p>
            <a:p>
              <a:pPr algn="l">
                <a:lnSpc>
                  <a:spcPts val="2874"/>
                </a:lnSpc>
              </a:pPr>
              <a:r>
                <a:rPr lang="en-US" sz="2499">
                  <a:solidFill>
                    <a:srgbClr val="1414B7"/>
                  </a:solidFill>
                  <a:latin typeface="DM Sans Bold"/>
                  <a:ea typeface="DM Sans Bold"/>
                  <a:cs typeface="DM Sans Bold"/>
                  <a:sym typeface="DM Sans Bold"/>
                </a:rPr>
                <a:t>OVERVIEW</a:t>
              </a:r>
            </a:p>
          </p:txBody>
        </p:sp>
        <p:sp>
          <p:nvSpPr>
            <p:cNvPr name="TextBox 8" id="8"/>
            <p:cNvSpPr txBox="true"/>
            <p:nvPr/>
          </p:nvSpPr>
          <p:spPr>
            <a:xfrm rot="0">
              <a:off x="513755" y="2108925"/>
              <a:ext cx="1556742" cy="470958"/>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R</a:t>
              </a:r>
              <a:r>
                <a:rPr lang="en-US" sz="2499">
                  <a:solidFill>
                    <a:srgbClr val="000000"/>
                  </a:solidFill>
                  <a:latin typeface="DM Sans Bold"/>
                  <a:ea typeface="DM Sans Bold"/>
                  <a:cs typeface="DM Sans Bold"/>
                  <a:sym typeface="DM Sans Bold"/>
                </a:rPr>
                <a:t>ow :  11</a:t>
              </a:r>
            </a:p>
          </p:txBody>
        </p:sp>
        <p:sp>
          <p:nvSpPr>
            <p:cNvPr name="TextBox 9" id="9"/>
            <p:cNvSpPr txBox="true"/>
            <p:nvPr/>
          </p:nvSpPr>
          <p:spPr>
            <a:xfrm rot="0">
              <a:off x="513755" y="1291892"/>
              <a:ext cx="3260527" cy="470958"/>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C</a:t>
              </a:r>
              <a:r>
                <a:rPr lang="en-US" sz="2499">
                  <a:solidFill>
                    <a:srgbClr val="000000"/>
                  </a:solidFill>
                  <a:latin typeface="DM Sans Bold"/>
                  <a:ea typeface="DM Sans Bold"/>
                  <a:cs typeface="DM Sans Bold"/>
                  <a:sym typeface="DM Sans Bold"/>
                </a:rPr>
                <a:t>olumns :  5624</a:t>
              </a:r>
            </a:p>
          </p:txBody>
        </p:sp>
      </p:gr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flipH="true">
            <a:off x="15494789" y="1123950"/>
            <a:ext cx="1764511" cy="0"/>
          </a:xfrm>
          <a:prstGeom prst="line">
            <a:avLst/>
          </a:prstGeom>
          <a:ln cap="flat" w="190500">
            <a:solidFill>
              <a:srgbClr val="ED6A3E"/>
            </a:solidFill>
            <a:prstDash val="solid"/>
            <a:headEnd type="none" len="sm" w="sm"/>
            <a:tailEnd type="none" len="sm" w="sm"/>
          </a:ln>
        </p:spPr>
      </p:sp>
      <p:graphicFrame>
        <p:nvGraphicFramePr>
          <p:cNvPr name="Table 3" id="3"/>
          <p:cNvGraphicFramePr>
            <a:graphicFrameLocks noGrp="true"/>
          </p:cNvGraphicFramePr>
          <p:nvPr/>
        </p:nvGraphicFramePr>
        <p:xfrm>
          <a:off x="1028700" y="3146832"/>
          <a:ext cx="16369998" cy="6721907"/>
        </p:xfrm>
        <a:graphic>
          <a:graphicData uri="http://schemas.openxmlformats.org/drawingml/2006/table">
            <a:tbl>
              <a:tblPr/>
              <a:tblGrid>
                <a:gridCol w="1895044"/>
                <a:gridCol w="6289955"/>
                <a:gridCol w="4092499"/>
                <a:gridCol w="4092499"/>
              </a:tblGrid>
              <a:tr h="700287">
                <a:tc>
                  <a:txBody>
                    <a:bodyPr anchor="t" rtlCol="false"/>
                    <a:lstStyle/>
                    <a:p>
                      <a:pPr algn="ctr">
                        <a:lnSpc>
                          <a:spcPts val="2940"/>
                        </a:lnSpc>
                        <a:defRPr/>
                      </a:pPr>
                      <a:r>
                        <a:rPr lang="en-US" sz="2100">
                          <a:solidFill>
                            <a:srgbClr val="FFFFFF"/>
                          </a:solidFill>
                          <a:latin typeface="DM Sans Bold"/>
                          <a:ea typeface="DM Sans Bold"/>
                          <a:cs typeface="DM Sans Bold"/>
                          <a:sym typeface="DM Sans Bold"/>
                        </a:rPr>
                        <a:t>Feature</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solidFill>
                      <a:srgbClr val="1414B7"/>
                    </a:solidFill>
                  </a:tcPr>
                </a:tc>
                <a:tc>
                  <a:txBody>
                    <a:bodyPr anchor="t" rtlCol="false"/>
                    <a:lstStyle/>
                    <a:p>
                      <a:pPr algn="ctr">
                        <a:lnSpc>
                          <a:spcPts val="2940"/>
                        </a:lnSpc>
                        <a:defRPr/>
                      </a:pPr>
                      <a:r>
                        <a:rPr lang="en-US" sz="2100">
                          <a:solidFill>
                            <a:srgbClr val="FFFFFF"/>
                          </a:solidFill>
                          <a:latin typeface="DM Sans Bold"/>
                          <a:ea typeface="DM Sans Bold"/>
                          <a:cs typeface="DM Sans Bold"/>
                          <a:sym typeface="DM Sans Bold"/>
                        </a:rPr>
                        <a:t>Description</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solidFill>
                      <a:srgbClr val="1414B7"/>
                    </a:solidFill>
                  </a:tcPr>
                </a:tc>
                <a:tc>
                  <a:txBody>
                    <a:bodyPr anchor="t" rtlCol="false"/>
                    <a:lstStyle/>
                    <a:p>
                      <a:pPr algn="ctr">
                        <a:lnSpc>
                          <a:spcPts val="2940"/>
                        </a:lnSpc>
                        <a:defRPr/>
                      </a:pPr>
                      <a:r>
                        <a:rPr lang="en-US" sz="2100">
                          <a:solidFill>
                            <a:srgbClr val="FFFFFF"/>
                          </a:solidFill>
                          <a:latin typeface="DM Sans Bold"/>
                          <a:ea typeface="DM Sans Bold"/>
                          <a:cs typeface="DM Sans Bold"/>
                          <a:sym typeface="DM Sans Bold"/>
                        </a:rPr>
                        <a:t>Top</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solidFill>
                      <a:srgbClr val="1414B7"/>
                    </a:solidFill>
                  </a:tcPr>
                </a:tc>
                <a:tc>
                  <a:txBody>
                    <a:bodyPr anchor="t" rtlCol="false"/>
                    <a:lstStyle/>
                    <a:p>
                      <a:pPr algn="ctr">
                        <a:lnSpc>
                          <a:spcPts val="2940"/>
                        </a:lnSpc>
                        <a:defRPr/>
                      </a:pPr>
                      <a:r>
                        <a:rPr lang="en-US" sz="2100">
                          <a:solidFill>
                            <a:srgbClr val="FFFFFF"/>
                          </a:solidFill>
                          <a:latin typeface="DM Sans Bold"/>
                          <a:ea typeface="DM Sans Bold"/>
                          <a:cs typeface="DM Sans Bold"/>
                          <a:sym typeface="DM Sans Bold"/>
                        </a:rPr>
                        <a:t>Freq</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solidFill>
                      <a:srgbClr val="1414B7"/>
                    </a:solidFill>
                  </a:tcPr>
                </a:tc>
              </a:tr>
              <a:tr h="700287">
                <a:tc>
                  <a:txBody>
                    <a:bodyPr anchor="t" rtlCol="false"/>
                    <a:lstStyle/>
                    <a:p>
                      <a:pPr algn="l">
                        <a:lnSpc>
                          <a:spcPts val="2940"/>
                        </a:lnSpc>
                        <a:defRPr/>
                      </a:pPr>
                      <a:r>
                        <a:rPr lang="en-US" sz="2100">
                          <a:solidFill>
                            <a:srgbClr val="000000"/>
                          </a:solidFill>
                          <a:latin typeface="DM Sans"/>
                          <a:ea typeface="DM Sans"/>
                          <a:cs typeface="DM Sans"/>
                          <a:sym typeface="DM Sans"/>
                        </a:rPr>
                        <a:t>Type</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Type car</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Accent</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144</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r>
              <a:tr h="700287">
                <a:tc>
                  <a:txBody>
                    <a:bodyPr anchor="t" rtlCol="false"/>
                    <a:lstStyle/>
                    <a:p>
                      <a:pPr algn="l">
                        <a:lnSpc>
                          <a:spcPts val="2940"/>
                        </a:lnSpc>
                        <a:defRPr/>
                      </a:pPr>
                      <a:r>
                        <a:rPr lang="en-US" sz="2100">
                          <a:solidFill>
                            <a:srgbClr val="000000"/>
                          </a:solidFill>
                          <a:latin typeface="DM Sans"/>
                          <a:ea typeface="DM Sans"/>
                          <a:cs typeface="DM Sans"/>
                          <a:sym typeface="DM Sans"/>
                        </a:rPr>
                        <a:t>Make</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Company car (brand)</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Toyota</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721</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r>
              <a:tr h="1074412">
                <a:tc>
                  <a:txBody>
                    <a:bodyPr anchor="t" rtlCol="false"/>
                    <a:lstStyle/>
                    <a:p>
                      <a:pPr algn="l">
                        <a:lnSpc>
                          <a:spcPts val="2940"/>
                        </a:lnSpc>
                        <a:defRPr/>
                      </a:pPr>
                      <a:r>
                        <a:rPr lang="en-US" sz="2100">
                          <a:solidFill>
                            <a:srgbClr val="000000"/>
                          </a:solidFill>
                          <a:latin typeface="DM Sans"/>
                          <a:ea typeface="DM Sans"/>
                          <a:cs typeface="DM Sans"/>
                          <a:sym typeface="DM Sans"/>
                        </a:rPr>
                        <a:t>Region</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The region in which the used car was offered for sale.</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Riyadh</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1444</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r>
              <a:tr h="700287">
                <a:tc>
                  <a:txBody>
                    <a:bodyPr anchor="t" rtlCol="false"/>
                    <a:lstStyle/>
                    <a:p>
                      <a:pPr algn="l">
                        <a:lnSpc>
                          <a:spcPts val="2940"/>
                        </a:lnSpc>
                        <a:defRPr/>
                      </a:pPr>
                      <a:r>
                        <a:rPr lang="en-US" sz="2100">
                          <a:solidFill>
                            <a:srgbClr val="000000"/>
                          </a:solidFill>
                          <a:latin typeface="DM Sans"/>
                          <a:ea typeface="DM Sans"/>
                          <a:cs typeface="DM Sans"/>
                          <a:sym typeface="DM Sans"/>
                        </a:rPr>
                        <a:t>Origin</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Origin of used car.</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Saudi</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2524</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r>
              <a:tr h="1073031">
                <a:tc>
                  <a:txBody>
                    <a:bodyPr anchor="t" rtlCol="false"/>
                    <a:lstStyle/>
                    <a:p>
                      <a:pPr algn="l">
                        <a:lnSpc>
                          <a:spcPts val="2940"/>
                        </a:lnSpc>
                        <a:defRPr/>
                      </a:pPr>
                      <a:r>
                        <a:rPr lang="en-US" sz="2100">
                          <a:solidFill>
                            <a:srgbClr val="000000"/>
                          </a:solidFill>
                          <a:latin typeface="DM Sans"/>
                          <a:ea typeface="DM Sans"/>
                          <a:cs typeface="DM Sans"/>
                          <a:sym typeface="DM Sans"/>
                        </a:rPr>
                        <a:t>Gear_Type</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Gear type size (automatic, manual)</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Automatic</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3045</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r>
              <a:tr h="1073031">
                <a:tc>
                  <a:txBody>
                    <a:bodyPr anchor="t" rtlCol="false"/>
                    <a:lstStyle/>
                    <a:p>
                      <a:pPr algn="l">
                        <a:lnSpc>
                          <a:spcPts val="2940"/>
                        </a:lnSpc>
                        <a:defRPr/>
                      </a:pPr>
                      <a:r>
                        <a:rPr lang="en-US" sz="2100">
                          <a:solidFill>
                            <a:srgbClr val="000000"/>
                          </a:solidFill>
                          <a:latin typeface="DM Sans"/>
                          <a:ea typeface="DM Sans"/>
                          <a:cs typeface="DM Sans"/>
                          <a:sym typeface="DM Sans"/>
                        </a:rPr>
                        <a:t>Options</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Options (standard, full, semi full )</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Full</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ctr">
                        <a:lnSpc>
                          <a:spcPts val="2940"/>
                        </a:lnSpc>
                        <a:defRPr/>
                      </a:pPr>
                      <a:r>
                        <a:rPr lang="en-US" sz="2100">
                          <a:solidFill>
                            <a:srgbClr val="000000"/>
                          </a:solidFill>
                          <a:latin typeface="DM Sans"/>
                          <a:ea typeface="DM Sans"/>
                          <a:cs typeface="DM Sans"/>
                          <a:sym typeface="DM Sans"/>
                        </a:rPr>
                        <a:t>1281</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r>
              <a:tr h="700287">
                <a:tc>
                  <a:txBody>
                    <a:bodyPr anchor="t" rtlCol="false"/>
                    <a:lstStyle/>
                    <a:p>
                      <a:pPr algn="l">
                        <a:lnSpc>
                          <a:spcPts val="2940"/>
                        </a:lnSpc>
                        <a:defRPr/>
                      </a:pPr>
                      <a:r>
                        <a:rPr lang="en-US" sz="2100">
                          <a:solidFill>
                            <a:srgbClr val="000000"/>
                          </a:solidFill>
                          <a:latin typeface="DM Sans"/>
                          <a:ea typeface="DM Sans"/>
                          <a:cs typeface="DM Sans"/>
                          <a:sym typeface="DM Sans"/>
                        </a:rPr>
                        <a:t>Negotiable</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1 = negotiable </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r>
                        <a:rPr lang="en-US" sz="2100">
                          <a:solidFill>
                            <a:srgbClr val="000000"/>
                          </a:solidFill>
                          <a:latin typeface="DM Sans"/>
                          <a:ea typeface="DM Sans"/>
                          <a:cs typeface="DM Sans"/>
                          <a:sym typeface="DM Sans"/>
                        </a:rPr>
                        <a:t>0</a:t>
                      </a: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c>
                  <a:txBody>
                    <a:bodyPr anchor="t" rtlCol="false"/>
                    <a:lstStyle/>
                    <a:p>
                      <a:pPr algn="l">
                        <a:lnSpc>
                          <a:spcPts val="2940"/>
                        </a:lnSpc>
                        <a:defRPr/>
                      </a:pPr>
                      <a:endParaRPr lang="en-US" sz="1100"/>
                    </a:p>
                  </a:txBody>
                  <a:tcPr marL="123825" marR="123825" marT="123825" marB="123825" anchor="ctr">
                    <a:lnL cmpd="sng" algn="ctr" cap="flat" w="47625">
                      <a:solidFill>
                        <a:srgbClr val="1414B7"/>
                      </a:solidFill>
                      <a:prstDash val="solid"/>
                      <a:round/>
                      <a:headEnd type="none" w="med" len="med"/>
                      <a:tailEnd type="none" w="med" len="med"/>
                    </a:lnL>
                    <a:lnR cmpd="sng" algn="ctr" cap="flat" w="47625">
                      <a:solidFill>
                        <a:srgbClr val="1414B7"/>
                      </a:solidFill>
                      <a:prstDash val="solid"/>
                      <a:round/>
                      <a:headEnd type="none" w="med" len="med"/>
                      <a:tailEnd type="none" w="med" len="med"/>
                    </a:lnR>
                    <a:lnT cmpd="sng" algn="ctr" cap="flat" w="47625">
                      <a:solidFill>
                        <a:srgbClr val="1414B7"/>
                      </a:solidFill>
                      <a:prstDash val="solid"/>
                      <a:round/>
                      <a:headEnd type="none" w="med" len="med"/>
                      <a:tailEnd type="none" w="med" len="med"/>
                    </a:lnT>
                    <a:lnB cmpd="sng" algn="ctr" cap="flat" w="47625">
                      <a:solidFill>
                        <a:srgbClr val="1414B7"/>
                      </a:solidFill>
                      <a:prstDash val="solid"/>
                      <a:round/>
                      <a:headEnd type="none" w="med" len="med"/>
                      <a:tailEnd type="none" w="med" len="med"/>
                    </a:lnB>
                  </a:tcPr>
                </a:tc>
              </a:tr>
            </a:tbl>
          </a:graphicData>
        </a:graphic>
      </p:graphicFrame>
      <p:sp>
        <p:nvSpPr>
          <p:cNvPr name="TextBox 4" id="4"/>
          <p:cNvSpPr txBox="true"/>
          <p:nvPr/>
        </p:nvSpPr>
        <p:spPr>
          <a:xfrm rot="0">
            <a:off x="1028700" y="1096407"/>
            <a:ext cx="9903023" cy="1337946"/>
          </a:xfrm>
          <a:prstGeom prst="rect">
            <a:avLst/>
          </a:prstGeom>
        </p:spPr>
        <p:txBody>
          <a:bodyPr anchor="t" rtlCol="false" tIns="0" lIns="0" bIns="0" rIns="0">
            <a:spAutoFit/>
          </a:bodyPr>
          <a:lstStyle/>
          <a:p>
            <a:pPr algn="l">
              <a:lnSpc>
                <a:spcPts val="9790"/>
              </a:lnSpc>
            </a:pPr>
            <a:r>
              <a:rPr lang="en-US" sz="11000">
                <a:solidFill>
                  <a:srgbClr val="1414B7"/>
                </a:solidFill>
                <a:latin typeface="DM Sans Bold"/>
                <a:ea typeface="DM Sans Bold"/>
                <a:cs typeface="DM Sans Bold"/>
                <a:sym typeface="DM Sans Bold"/>
              </a:rPr>
              <a:t>understanding</a:t>
            </a:r>
          </a:p>
        </p:txBody>
      </p:sp>
      <p:sp>
        <p:nvSpPr>
          <p:cNvPr name="TextBox 5" id="5"/>
          <p:cNvSpPr txBox="true"/>
          <p:nvPr/>
        </p:nvSpPr>
        <p:spPr>
          <a:xfrm rot="0">
            <a:off x="1028700" y="2462928"/>
            <a:ext cx="2237333" cy="346075"/>
          </a:xfrm>
          <a:prstGeom prst="rect">
            <a:avLst/>
          </a:prstGeom>
        </p:spPr>
        <p:txBody>
          <a:bodyPr anchor="t" rtlCol="false" tIns="0" lIns="0" bIns="0" rIns="0">
            <a:spAutoFit/>
          </a:bodyPr>
          <a:lstStyle/>
          <a:p>
            <a:pPr algn="l">
              <a:lnSpc>
                <a:spcPts val="2674"/>
              </a:lnSpc>
            </a:pPr>
            <a:r>
              <a:rPr lang="en-US" sz="2499">
                <a:solidFill>
                  <a:srgbClr val="ED6A3E"/>
                </a:solidFill>
                <a:latin typeface="DM Sans Bold"/>
                <a:ea typeface="DM Sans Bold"/>
                <a:cs typeface="DM Sans Bold"/>
                <a:sym typeface="DM Sans Bold"/>
              </a:rPr>
              <a:t>CATEGORICAL</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096407"/>
            <a:ext cx="7206853" cy="1337946"/>
          </a:xfrm>
          <a:prstGeom prst="rect">
            <a:avLst/>
          </a:prstGeom>
        </p:spPr>
        <p:txBody>
          <a:bodyPr anchor="t" rtlCol="false" tIns="0" lIns="0" bIns="0" rIns="0">
            <a:spAutoFit/>
          </a:bodyPr>
          <a:lstStyle/>
          <a:p>
            <a:pPr algn="l">
              <a:lnSpc>
                <a:spcPts val="9790"/>
              </a:lnSpc>
            </a:pPr>
            <a:r>
              <a:rPr lang="en-US" sz="11000">
                <a:solidFill>
                  <a:srgbClr val="1414B7"/>
                </a:solidFill>
                <a:latin typeface="DM Sans Bold"/>
                <a:ea typeface="DM Sans Bold"/>
                <a:cs typeface="DM Sans Bold"/>
                <a:sym typeface="DM Sans Bold"/>
              </a:rPr>
              <a:t>duplicates</a:t>
            </a:r>
          </a:p>
        </p:txBody>
      </p:sp>
      <p:sp>
        <p:nvSpPr>
          <p:cNvPr name="AutoShape 3" id="3"/>
          <p:cNvSpPr/>
          <p:nvPr/>
        </p:nvSpPr>
        <p:spPr>
          <a:xfrm flipH="true">
            <a:off x="15494789" y="1123950"/>
            <a:ext cx="1764511" cy="0"/>
          </a:xfrm>
          <a:prstGeom prst="line">
            <a:avLst/>
          </a:prstGeom>
          <a:ln cap="flat" w="190500">
            <a:solidFill>
              <a:srgbClr val="ED6A3E"/>
            </a:solidFill>
            <a:prstDash val="solid"/>
            <a:headEnd type="none" len="sm" w="sm"/>
            <a:tailEnd type="none" len="sm" w="sm"/>
          </a:ln>
        </p:spPr>
      </p:sp>
      <p:sp>
        <p:nvSpPr>
          <p:cNvPr name="AutoShape 4" id="4"/>
          <p:cNvSpPr/>
          <p:nvPr/>
        </p:nvSpPr>
        <p:spPr>
          <a:xfrm>
            <a:off x="1028700" y="9258300"/>
            <a:ext cx="555821" cy="0"/>
          </a:xfrm>
          <a:prstGeom prst="line">
            <a:avLst/>
          </a:prstGeom>
          <a:ln cap="flat" w="190500">
            <a:solidFill>
              <a:srgbClr val="ED6A3E"/>
            </a:solidFill>
            <a:prstDash val="solid"/>
            <a:headEnd type="none" len="sm" w="sm"/>
            <a:tailEnd type="none" len="sm" w="sm"/>
          </a:ln>
        </p:spPr>
      </p:sp>
      <p:sp>
        <p:nvSpPr>
          <p:cNvPr name="TextBox 5" id="5"/>
          <p:cNvSpPr txBox="true"/>
          <p:nvPr/>
        </p:nvSpPr>
        <p:spPr>
          <a:xfrm rot="0">
            <a:off x="3062129" y="3737816"/>
            <a:ext cx="772179" cy="2215980"/>
          </a:xfrm>
          <a:prstGeom prst="rect">
            <a:avLst/>
          </a:prstGeom>
        </p:spPr>
        <p:txBody>
          <a:bodyPr anchor="t" rtlCol="false" tIns="0" lIns="0" bIns="0" rIns="0">
            <a:spAutoFit/>
          </a:bodyPr>
          <a:lstStyle/>
          <a:p>
            <a:pPr algn="l">
              <a:lnSpc>
                <a:spcPts val="16388"/>
              </a:lnSpc>
            </a:pPr>
            <a:r>
              <a:rPr lang="en-US" sz="17622">
                <a:solidFill>
                  <a:srgbClr val="1414B7">
                    <a:alpha val="19608"/>
                  </a:srgbClr>
                </a:solidFill>
                <a:latin typeface="DM Sans Bold"/>
                <a:ea typeface="DM Sans Bold"/>
                <a:cs typeface="DM Sans Bold"/>
                <a:sym typeface="DM Sans Bold"/>
              </a:rPr>
              <a:t>1</a:t>
            </a:r>
          </a:p>
        </p:txBody>
      </p:sp>
      <p:sp>
        <p:nvSpPr>
          <p:cNvPr name="Freeform 6" id="6"/>
          <p:cNvSpPr/>
          <p:nvPr/>
        </p:nvSpPr>
        <p:spPr>
          <a:xfrm flipH="false" flipV="false" rot="0">
            <a:off x="5141873" y="3951097"/>
            <a:ext cx="698856" cy="700129"/>
          </a:xfrm>
          <a:custGeom>
            <a:avLst/>
            <a:gdLst/>
            <a:ahLst/>
            <a:cxnLst/>
            <a:rect r="r" b="b" t="t" l="l"/>
            <a:pathLst>
              <a:path h="700129" w="698856">
                <a:moveTo>
                  <a:pt x="0" y="0"/>
                </a:moveTo>
                <a:lnTo>
                  <a:pt x="698856" y="0"/>
                </a:lnTo>
                <a:lnTo>
                  <a:pt x="698856" y="700130"/>
                </a:lnTo>
                <a:lnTo>
                  <a:pt x="0" y="700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1039953" y="3951097"/>
            <a:ext cx="698856" cy="700129"/>
          </a:xfrm>
          <a:custGeom>
            <a:avLst/>
            <a:gdLst/>
            <a:ahLst/>
            <a:cxnLst/>
            <a:rect r="r" b="b" t="t" l="l"/>
            <a:pathLst>
              <a:path h="700129" w="698856">
                <a:moveTo>
                  <a:pt x="0" y="0"/>
                </a:moveTo>
                <a:lnTo>
                  <a:pt x="698856" y="0"/>
                </a:lnTo>
                <a:lnTo>
                  <a:pt x="698856" y="700130"/>
                </a:lnTo>
                <a:lnTo>
                  <a:pt x="0" y="700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028700" y="4142412"/>
            <a:ext cx="3618473"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DUPLICATES</a:t>
            </a:r>
          </a:p>
        </p:txBody>
      </p:sp>
      <p:sp>
        <p:nvSpPr>
          <p:cNvPr name="TextBox 9" id="9"/>
          <p:cNvSpPr txBox="true"/>
          <p:nvPr/>
        </p:nvSpPr>
        <p:spPr>
          <a:xfrm rot="0">
            <a:off x="6335429" y="4142412"/>
            <a:ext cx="420982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HOW MUCH ?</a:t>
            </a:r>
          </a:p>
        </p:txBody>
      </p:sp>
      <p:sp>
        <p:nvSpPr>
          <p:cNvPr name="TextBox 10" id="10"/>
          <p:cNvSpPr txBox="true"/>
          <p:nvPr/>
        </p:nvSpPr>
        <p:spPr>
          <a:xfrm rot="0">
            <a:off x="12233508" y="4142412"/>
            <a:ext cx="420982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DROP</a:t>
            </a:r>
          </a:p>
        </p:txBody>
      </p:sp>
      <p:sp>
        <p:nvSpPr>
          <p:cNvPr name="TextBox 11" id="11"/>
          <p:cNvSpPr txBox="true"/>
          <p:nvPr/>
        </p:nvSpPr>
        <p:spPr>
          <a:xfrm rot="0">
            <a:off x="1028700" y="4749536"/>
            <a:ext cx="3618473" cy="1558925"/>
          </a:xfrm>
          <a:prstGeom prst="rect">
            <a:avLst/>
          </a:prstGeom>
        </p:spPr>
        <p:txBody>
          <a:bodyPr anchor="t" rtlCol="false" tIns="0" lIns="0" bIns="0" rIns="0">
            <a:spAutoFit/>
          </a:bodyPr>
          <a:lstStyle/>
          <a:p>
            <a:pPr algn="l">
              <a:lnSpc>
                <a:spcPts val="3099"/>
              </a:lnSpc>
            </a:pPr>
            <a:r>
              <a:rPr lang="en-US" sz="2499">
                <a:solidFill>
                  <a:srgbClr val="433833"/>
                </a:solidFill>
                <a:latin typeface="DM Sans"/>
                <a:ea typeface="DM Sans"/>
                <a:cs typeface="DM Sans"/>
                <a:sym typeface="DM Sans"/>
              </a:rPr>
              <a:t>Impact to the model, bias, distorted, and decreased model robust.</a:t>
            </a:r>
          </a:p>
        </p:txBody>
      </p:sp>
      <p:sp>
        <p:nvSpPr>
          <p:cNvPr name="TextBox 12" id="12"/>
          <p:cNvSpPr txBox="true"/>
          <p:nvPr/>
        </p:nvSpPr>
        <p:spPr>
          <a:xfrm rot="0">
            <a:off x="6335429" y="4759061"/>
            <a:ext cx="3618473" cy="371475"/>
          </a:xfrm>
          <a:prstGeom prst="rect">
            <a:avLst/>
          </a:prstGeom>
        </p:spPr>
        <p:txBody>
          <a:bodyPr anchor="t" rtlCol="false" tIns="0" lIns="0" bIns="0" rIns="0">
            <a:spAutoFit/>
          </a:bodyPr>
          <a:lstStyle/>
          <a:p>
            <a:pPr algn="l">
              <a:lnSpc>
                <a:spcPts val="2999"/>
              </a:lnSpc>
            </a:pPr>
            <a:r>
              <a:rPr lang="en-US" sz="2499">
                <a:solidFill>
                  <a:srgbClr val="433833"/>
                </a:solidFill>
                <a:latin typeface="DM Sans"/>
                <a:ea typeface="DM Sans"/>
                <a:cs typeface="DM Sans"/>
                <a:sym typeface="DM Sans"/>
              </a:rPr>
              <a:t>4 duplicated data with.</a:t>
            </a:r>
          </a:p>
        </p:txBody>
      </p:sp>
      <p:sp>
        <p:nvSpPr>
          <p:cNvPr name="TextBox 13" id="13"/>
          <p:cNvSpPr txBox="true"/>
          <p:nvPr/>
        </p:nvSpPr>
        <p:spPr>
          <a:xfrm rot="0">
            <a:off x="12233508" y="4787636"/>
            <a:ext cx="3618473"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0 duplicated data.</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096407"/>
            <a:ext cx="9151441" cy="1337946"/>
          </a:xfrm>
          <a:prstGeom prst="rect">
            <a:avLst/>
          </a:prstGeom>
        </p:spPr>
        <p:txBody>
          <a:bodyPr anchor="t" rtlCol="false" tIns="0" lIns="0" bIns="0" rIns="0">
            <a:spAutoFit/>
          </a:bodyPr>
          <a:lstStyle/>
          <a:p>
            <a:pPr algn="l">
              <a:lnSpc>
                <a:spcPts val="9790"/>
              </a:lnSpc>
            </a:pPr>
            <a:r>
              <a:rPr lang="en-US" sz="11000">
                <a:solidFill>
                  <a:srgbClr val="1414B7"/>
                </a:solidFill>
                <a:latin typeface="DM Sans Bold"/>
                <a:ea typeface="DM Sans Bold"/>
                <a:cs typeface="DM Sans Bold"/>
                <a:sym typeface="DM Sans Bold"/>
              </a:rPr>
              <a:t>data cleaning</a:t>
            </a:r>
          </a:p>
        </p:txBody>
      </p:sp>
      <p:sp>
        <p:nvSpPr>
          <p:cNvPr name="AutoShape 3" id="3"/>
          <p:cNvSpPr/>
          <p:nvPr/>
        </p:nvSpPr>
        <p:spPr>
          <a:xfrm flipH="true">
            <a:off x="15494789" y="1123950"/>
            <a:ext cx="1764511" cy="0"/>
          </a:xfrm>
          <a:prstGeom prst="line">
            <a:avLst/>
          </a:prstGeom>
          <a:ln cap="flat" w="190500">
            <a:solidFill>
              <a:srgbClr val="ED6A3E"/>
            </a:solidFill>
            <a:prstDash val="solid"/>
            <a:headEnd type="none" len="sm" w="sm"/>
            <a:tailEnd type="none" len="sm" w="sm"/>
          </a:ln>
        </p:spPr>
      </p:sp>
      <p:sp>
        <p:nvSpPr>
          <p:cNvPr name="AutoShape 4" id="4"/>
          <p:cNvSpPr/>
          <p:nvPr/>
        </p:nvSpPr>
        <p:spPr>
          <a:xfrm>
            <a:off x="1028700" y="9258300"/>
            <a:ext cx="555821" cy="0"/>
          </a:xfrm>
          <a:prstGeom prst="line">
            <a:avLst/>
          </a:prstGeom>
          <a:ln cap="flat" w="190500">
            <a:solidFill>
              <a:srgbClr val="ED6A3E"/>
            </a:solidFill>
            <a:prstDash val="solid"/>
            <a:headEnd type="none" len="sm" w="sm"/>
            <a:tailEnd type="none" len="sm" w="sm"/>
          </a:ln>
        </p:spPr>
      </p:sp>
      <p:sp>
        <p:nvSpPr>
          <p:cNvPr name="TextBox 5" id="5"/>
          <p:cNvSpPr txBox="true"/>
          <p:nvPr/>
        </p:nvSpPr>
        <p:spPr>
          <a:xfrm rot="0">
            <a:off x="3062129" y="3737816"/>
            <a:ext cx="1278121" cy="2215980"/>
          </a:xfrm>
          <a:prstGeom prst="rect">
            <a:avLst/>
          </a:prstGeom>
        </p:spPr>
        <p:txBody>
          <a:bodyPr anchor="t" rtlCol="false" tIns="0" lIns="0" bIns="0" rIns="0">
            <a:spAutoFit/>
          </a:bodyPr>
          <a:lstStyle/>
          <a:p>
            <a:pPr algn="l">
              <a:lnSpc>
                <a:spcPts val="16388"/>
              </a:lnSpc>
            </a:pPr>
            <a:r>
              <a:rPr lang="en-US" sz="17622">
                <a:solidFill>
                  <a:srgbClr val="1414B7">
                    <a:alpha val="19608"/>
                  </a:srgbClr>
                </a:solidFill>
                <a:latin typeface="DM Sans Bold"/>
                <a:ea typeface="DM Sans Bold"/>
                <a:cs typeface="DM Sans Bold"/>
                <a:sym typeface="DM Sans Bold"/>
              </a:rPr>
              <a:t>2</a:t>
            </a:r>
          </a:p>
        </p:txBody>
      </p:sp>
      <p:sp>
        <p:nvSpPr>
          <p:cNvPr name="Freeform 6" id="6"/>
          <p:cNvSpPr/>
          <p:nvPr/>
        </p:nvSpPr>
        <p:spPr>
          <a:xfrm flipH="false" flipV="false" rot="0">
            <a:off x="5141873" y="3951097"/>
            <a:ext cx="698856" cy="700129"/>
          </a:xfrm>
          <a:custGeom>
            <a:avLst/>
            <a:gdLst/>
            <a:ahLst/>
            <a:cxnLst/>
            <a:rect r="r" b="b" t="t" l="l"/>
            <a:pathLst>
              <a:path h="700129" w="698856">
                <a:moveTo>
                  <a:pt x="0" y="0"/>
                </a:moveTo>
                <a:lnTo>
                  <a:pt x="698856" y="0"/>
                </a:lnTo>
                <a:lnTo>
                  <a:pt x="698856" y="700130"/>
                </a:lnTo>
                <a:lnTo>
                  <a:pt x="0" y="700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1039953" y="3951097"/>
            <a:ext cx="698856" cy="700129"/>
          </a:xfrm>
          <a:custGeom>
            <a:avLst/>
            <a:gdLst/>
            <a:ahLst/>
            <a:cxnLst/>
            <a:rect r="r" b="b" t="t" l="l"/>
            <a:pathLst>
              <a:path h="700129" w="698856">
                <a:moveTo>
                  <a:pt x="0" y="0"/>
                </a:moveTo>
                <a:lnTo>
                  <a:pt x="698856" y="0"/>
                </a:lnTo>
                <a:lnTo>
                  <a:pt x="698856" y="700130"/>
                </a:lnTo>
                <a:lnTo>
                  <a:pt x="0" y="7001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8" id="8"/>
          <p:cNvSpPr txBox="true"/>
          <p:nvPr/>
        </p:nvSpPr>
        <p:spPr>
          <a:xfrm rot="0">
            <a:off x="1028700" y="4142412"/>
            <a:ext cx="3618473"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OUTLIERS</a:t>
            </a:r>
          </a:p>
        </p:txBody>
      </p:sp>
      <p:sp>
        <p:nvSpPr>
          <p:cNvPr name="TextBox 9" id="9"/>
          <p:cNvSpPr txBox="true"/>
          <p:nvPr/>
        </p:nvSpPr>
        <p:spPr>
          <a:xfrm rot="0">
            <a:off x="6335429" y="4142412"/>
            <a:ext cx="420982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MILEAGE</a:t>
            </a:r>
          </a:p>
        </p:txBody>
      </p:sp>
      <p:sp>
        <p:nvSpPr>
          <p:cNvPr name="TextBox 10" id="10"/>
          <p:cNvSpPr txBox="true"/>
          <p:nvPr/>
        </p:nvSpPr>
        <p:spPr>
          <a:xfrm rot="0">
            <a:off x="12233508" y="4142412"/>
            <a:ext cx="420982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YEAR</a:t>
            </a:r>
          </a:p>
        </p:txBody>
      </p:sp>
      <p:sp>
        <p:nvSpPr>
          <p:cNvPr name="TextBox 11" id="11"/>
          <p:cNvSpPr txBox="true"/>
          <p:nvPr/>
        </p:nvSpPr>
        <p:spPr>
          <a:xfrm rot="0">
            <a:off x="1028700" y="4787636"/>
            <a:ext cx="3027323" cy="234632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Outliers will </a:t>
            </a:r>
            <a:r>
              <a:rPr lang="en-US" sz="2499">
                <a:solidFill>
                  <a:srgbClr val="433833"/>
                </a:solidFill>
                <a:latin typeface="DM Sans Bold"/>
                <a:ea typeface="DM Sans Bold"/>
                <a:cs typeface="DM Sans Bold"/>
                <a:sym typeface="DM Sans Bold"/>
              </a:rPr>
              <a:t>effect the model</a:t>
            </a:r>
            <a:r>
              <a:rPr lang="en-US" sz="2499">
                <a:solidFill>
                  <a:srgbClr val="433833"/>
                </a:solidFill>
                <a:latin typeface="DM Sans"/>
                <a:ea typeface="DM Sans"/>
                <a:cs typeface="DM Sans"/>
                <a:sym typeface="DM Sans"/>
              </a:rPr>
              <a:t> with the skewness. Drop all the outliers will loss important data, either give best model score.</a:t>
            </a:r>
          </a:p>
        </p:txBody>
      </p:sp>
      <p:sp>
        <p:nvSpPr>
          <p:cNvPr name="TextBox 12" id="12"/>
          <p:cNvSpPr txBox="true"/>
          <p:nvPr/>
        </p:nvSpPr>
        <p:spPr>
          <a:xfrm rot="0">
            <a:off x="6335429" y="4787636"/>
            <a:ext cx="3618473" cy="67945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Drop mileage over than </a:t>
            </a:r>
            <a:r>
              <a:rPr lang="en-US" sz="2499">
                <a:solidFill>
                  <a:srgbClr val="433833"/>
                </a:solidFill>
                <a:latin typeface="DM Sans Bold"/>
                <a:ea typeface="DM Sans Bold"/>
                <a:cs typeface="DM Sans Bold"/>
                <a:sym typeface="DM Sans Bold"/>
              </a:rPr>
              <a:t>300.000</a:t>
            </a:r>
          </a:p>
        </p:txBody>
      </p:sp>
      <p:sp>
        <p:nvSpPr>
          <p:cNvPr name="TextBox 13" id="13"/>
          <p:cNvSpPr txBox="true"/>
          <p:nvPr/>
        </p:nvSpPr>
        <p:spPr>
          <a:xfrm rot="0">
            <a:off x="12233508" y="4787636"/>
            <a:ext cx="3618473" cy="67945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Drop mileage under than </a:t>
            </a:r>
            <a:r>
              <a:rPr lang="en-US" sz="2499">
                <a:solidFill>
                  <a:srgbClr val="433833"/>
                </a:solidFill>
                <a:latin typeface="DM Sans Bold"/>
                <a:ea typeface="DM Sans Bold"/>
                <a:cs typeface="DM Sans Bold"/>
                <a:sym typeface="DM Sans Bold"/>
              </a:rPr>
              <a:t>2004</a:t>
            </a:r>
          </a:p>
        </p:txBody>
      </p:sp>
      <p:sp>
        <p:nvSpPr>
          <p:cNvPr name="Freeform 14" id="14"/>
          <p:cNvSpPr/>
          <p:nvPr/>
        </p:nvSpPr>
        <p:spPr>
          <a:xfrm flipH="false" flipV="false" rot="0">
            <a:off x="5141873" y="6453930"/>
            <a:ext cx="698856" cy="700129"/>
          </a:xfrm>
          <a:custGeom>
            <a:avLst/>
            <a:gdLst/>
            <a:ahLst/>
            <a:cxnLst/>
            <a:rect r="r" b="b" t="t" l="l"/>
            <a:pathLst>
              <a:path h="700129" w="698856">
                <a:moveTo>
                  <a:pt x="0" y="0"/>
                </a:moveTo>
                <a:lnTo>
                  <a:pt x="698856" y="0"/>
                </a:lnTo>
                <a:lnTo>
                  <a:pt x="698856" y="700129"/>
                </a:lnTo>
                <a:lnTo>
                  <a:pt x="0" y="700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0">
            <a:off x="11039953" y="6453930"/>
            <a:ext cx="698856" cy="700129"/>
          </a:xfrm>
          <a:custGeom>
            <a:avLst/>
            <a:gdLst/>
            <a:ahLst/>
            <a:cxnLst/>
            <a:rect r="r" b="b" t="t" l="l"/>
            <a:pathLst>
              <a:path h="700129" w="698856">
                <a:moveTo>
                  <a:pt x="0" y="0"/>
                </a:moveTo>
                <a:lnTo>
                  <a:pt x="698856" y="0"/>
                </a:lnTo>
                <a:lnTo>
                  <a:pt x="698856" y="700129"/>
                </a:lnTo>
                <a:lnTo>
                  <a:pt x="0" y="700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6" id="16"/>
          <p:cNvSpPr txBox="true"/>
          <p:nvPr/>
        </p:nvSpPr>
        <p:spPr>
          <a:xfrm rot="0">
            <a:off x="6335429" y="6645245"/>
            <a:ext cx="420982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PRICE</a:t>
            </a:r>
          </a:p>
        </p:txBody>
      </p:sp>
      <p:sp>
        <p:nvSpPr>
          <p:cNvPr name="TextBox 17" id="17"/>
          <p:cNvSpPr txBox="true"/>
          <p:nvPr/>
        </p:nvSpPr>
        <p:spPr>
          <a:xfrm rot="0">
            <a:off x="12233508" y="6645245"/>
            <a:ext cx="420982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ENGINE SIZE</a:t>
            </a:r>
          </a:p>
        </p:txBody>
      </p:sp>
      <p:sp>
        <p:nvSpPr>
          <p:cNvPr name="TextBox 18" id="18"/>
          <p:cNvSpPr txBox="true"/>
          <p:nvPr/>
        </p:nvSpPr>
        <p:spPr>
          <a:xfrm rot="0">
            <a:off x="6335429" y="7290469"/>
            <a:ext cx="3618473"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Drop the</a:t>
            </a:r>
            <a:r>
              <a:rPr lang="en-US" sz="2499">
                <a:solidFill>
                  <a:srgbClr val="433833"/>
                </a:solidFill>
                <a:latin typeface="DM Sans Bold"/>
                <a:ea typeface="DM Sans Bold"/>
                <a:cs typeface="DM Sans Bold"/>
                <a:sym typeface="DM Sans Bold"/>
              </a:rPr>
              <a:t> 0 and 1 price</a:t>
            </a:r>
            <a:r>
              <a:rPr lang="en-US" sz="2499">
                <a:solidFill>
                  <a:srgbClr val="433833"/>
                </a:solidFill>
                <a:latin typeface="DM Sans"/>
                <a:ea typeface="DM Sans"/>
                <a:cs typeface="DM Sans"/>
                <a:sym typeface="DM Sans"/>
              </a:rPr>
              <a:t>, then set threshold from </a:t>
            </a:r>
            <a:r>
              <a:rPr lang="en-US" sz="2499">
                <a:solidFill>
                  <a:srgbClr val="433833"/>
                </a:solidFill>
                <a:latin typeface="DM Sans Bold"/>
                <a:ea typeface="DM Sans Bold"/>
                <a:cs typeface="DM Sans Bold"/>
                <a:sym typeface="DM Sans Bold"/>
              </a:rPr>
              <a:t>5000 to 700.000 </a:t>
            </a:r>
            <a:r>
              <a:rPr lang="en-US" sz="2499">
                <a:solidFill>
                  <a:srgbClr val="433833"/>
                </a:solidFill>
                <a:latin typeface="DM Sans"/>
                <a:ea typeface="DM Sans"/>
                <a:cs typeface="DM Sans"/>
                <a:sym typeface="DM Sans"/>
              </a:rPr>
              <a:t>(extreme outliers)</a:t>
            </a:r>
          </a:p>
        </p:txBody>
      </p:sp>
      <p:sp>
        <p:nvSpPr>
          <p:cNvPr name="TextBox 19" id="19"/>
          <p:cNvSpPr txBox="true"/>
          <p:nvPr/>
        </p:nvSpPr>
        <p:spPr>
          <a:xfrm rot="0">
            <a:off x="12233508" y="7290469"/>
            <a:ext cx="3618473" cy="101282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Drop over than 7 by domain knowledge and syarah.com.</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957816" y="-5187191"/>
            <a:ext cx="15207072" cy="12431782"/>
          </a:xfrm>
          <a:custGeom>
            <a:avLst/>
            <a:gdLst/>
            <a:ahLst/>
            <a:cxnLst/>
            <a:rect r="r" b="b" t="t" l="l"/>
            <a:pathLst>
              <a:path h="12431782" w="15207072">
                <a:moveTo>
                  <a:pt x="0" y="0"/>
                </a:moveTo>
                <a:lnTo>
                  <a:pt x="15207072" y="0"/>
                </a:lnTo>
                <a:lnTo>
                  <a:pt x="15207072" y="12431782"/>
                </a:lnTo>
                <a:lnTo>
                  <a:pt x="0" y="12431782"/>
                </a:lnTo>
                <a:lnTo>
                  <a:pt x="0" y="0"/>
                </a:lnTo>
                <a:close/>
              </a:path>
            </a:pathLst>
          </a:custGeom>
          <a:blipFill>
            <a:blip r:embed="rId2">
              <a:alphaModFix amt="47000"/>
            </a:blip>
            <a:stretch>
              <a:fillRect l="0" t="0" r="0" b="0"/>
            </a:stretch>
          </a:blipFill>
        </p:spPr>
      </p:sp>
      <p:sp>
        <p:nvSpPr>
          <p:cNvPr name="AutoShape 3" id="3"/>
          <p:cNvSpPr/>
          <p:nvPr/>
        </p:nvSpPr>
        <p:spPr>
          <a:xfrm flipH="true">
            <a:off x="15494789" y="1123950"/>
            <a:ext cx="1764511" cy="0"/>
          </a:xfrm>
          <a:prstGeom prst="line">
            <a:avLst/>
          </a:prstGeom>
          <a:ln cap="flat" w="190500">
            <a:solidFill>
              <a:srgbClr val="ED6A3E"/>
            </a:solidFill>
            <a:prstDash val="solid"/>
            <a:headEnd type="none" len="sm" w="sm"/>
            <a:tailEnd type="none" len="sm" w="sm"/>
          </a:ln>
        </p:spPr>
      </p:sp>
      <p:sp>
        <p:nvSpPr>
          <p:cNvPr name="AutoShape 4" id="4"/>
          <p:cNvSpPr/>
          <p:nvPr/>
        </p:nvSpPr>
        <p:spPr>
          <a:xfrm flipV="true">
            <a:off x="1123950" y="3692734"/>
            <a:ext cx="0" cy="4777507"/>
          </a:xfrm>
          <a:prstGeom prst="line">
            <a:avLst/>
          </a:prstGeom>
          <a:ln cap="flat" w="190500">
            <a:solidFill>
              <a:srgbClr val="ED6A3E"/>
            </a:solidFill>
            <a:prstDash val="solid"/>
            <a:headEnd type="none" len="sm" w="sm"/>
            <a:tailEnd type="none" len="sm" w="sm"/>
          </a:ln>
        </p:spPr>
      </p:sp>
      <p:sp>
        <p:nvSpPr>
          <p:cNvPr name="TextBox 5" id="5"/>
          <p:cNvSpPr txBox="true"/>
          <p:nvPr/>
        </p:nvSpPr>
        <p:spPr>
          <a:xfrm rot="0">
            <a:off x="9804839" y="5362575"/>
            <a:ext cx="2281833" cy="2981325"/>
          </a:xfrm>
          <a:prstGeom prst="rect">
            <a:avLst/>
          </a:prstGeom>
        </p:spPr>
        <p:txBody>
          <a:bodyPr anchor="t" rtlCol="false" tIns="0" lIns="0" bIns="0" rIns="0">
            <a:spAutoFit/>
          </a:bodyPr>
          <a:lstStyle/>
          <a:p>
            <a:pPr algn="l">
              <a:lnSpc>
                <a:spcPts val="6000"/>
              </a:lnSpc>
            </a:pPr>
            <a:r>
              <a:rPr lang="en-US" sz="3000">
                <a:solidFill>
                  <a:srgbClr val="433833"/>
                </a:solidFill>
                <a:latin typeface="DM Sans Bold"/>
                <a:ea typeface="DM Sans Bold"/>
                <a:cs typeface="DM Sans Bold"/>
                <a:sym typeface="DM Sans Bold"/>
              </a:rPr>
              <a:t>Range Rover</a:t>
            </a:r>
          </a:p>
          <a:p>
            <a:pPr algn="l">
              <a:lnSpc>
                <a:spcPts val="6000"/>
              </a:lnSpc>
            </a:pPr>
            <a:r>
              <a:rPr lang="en-US" sz="3000">
                <a:solidFill>
                  <a:srgbClr val="433833"/>
                </a:solidFill>
                <a:latin typeface="DM Sans Bold"/>
                <a:ea typeface="DM Sans Bold"/>
                <a:cs typeface="DM Sans Bold"/>
                <a:sym typeface="DM Sans Bold"/>
              </a:rPr>
              <a:t>Optima</a:t>
            </a:r>
          </a:p>
          <a:p>
            <a:pPr algn="l">
              <a:lnSpc>
                <a:spcPts val="6000"/>
              </a:lnSpc>
            </a:pPr>
            <a:r>
              <a:rPr lang="en-US" sz="3000">
                <a:solidFill>
                  <a:srgbClr val="433833"/>
                </a:solidFill>
                <a:latin typeface="DM Sans Bold"/>
                <a:ea typeface="DM Sans Bold"/>
                <a:cs typeface="DM Sans Bold"/>
                <a:sym typeface="DM Sans Bold"/>
              </a:rPr>
              <a:t>Focus</a:t>
            </a:r>
          </a:p>
          <a:p>
            <a:pPr algn="l">
              <a:lnSpc>
                <a:spcPts val="6000"/>
              </a:lnSpc>
            </a:pPr>
            <a:r>
              <a:rPr lang="en-US" sz="3000">
                <a:solidFill>
                  <a:srgbClr val="433833"/>
                </a:solidFill>
                <a:latin typeface="DM Sans Bold"/>
                <a:ea typeface="DM Sans Bold"/>
                <a:cs typeface="DM Sans Bold"/>
                <a:sym typeface="DM Sans Bold"/>
              </a:rPr>
              <a:t>Carnival</a:t>
            </a:r>
          </a:p>
        </p:txBody>
      </p:sp>
      <p:sp>
        <p:nvSpPr>
          <p:cNvPr name="AutoShape 6" id="6"/>
          <p:cNvSpPr/>
          <p:nvPr/>
        </p:nvSpPr>
        <p:spPr>
          <a:xfrm>
            <a:off x="12303300" y="5832250"/>
            <a:ext cx="2420777" cy="0"/>
          </a:xfrm>
          <a:prstGeom prst="line">
            <a:avLst/>
          </a:prstGeom>
          <a:ln cap="flat" w="38100">
            <a:solidFill>
              <a:srgbClr val="ED6A3E"/>
            </a:solidFill>
            <a:prstDash val="solid"/>
            <a:headEnd type="none" len="sm" w="sm"/>
            <a:tailEnd type="arrow" len="sm" w="med"/>
          </a:ln>
        </p:spPr>
      </p:sp>
      <p:sp>
        <p:nvSpPr>
          <p:cNvPr name="AutoShape 7" id="7"/>
          <p:cNvSpPr/>
          <p:nvPr/>
        </p:nvSpPr>
        <p:spPr>
          <a:xfrm flipV="true">
            <a:off x="11477957" y="6614887"/>
            <a:ext cx="3246120" cy="0"/>
          </a:xfrm>
          <a:prstGeom prst="line">
            <a:avLst/>
          </a:prstGeom>
          <a:ln cap="flat" w="38100">
            <a:solidFill>
              <a:srgbClr val="ED6A3E"/>
            </a:solidFill>
            <a:prstDash val="solid"/>
            <a:headEnd type="none" len="sm" w="sm"/>
            <a:tailEnd type="arrow" len="sm" w="med"/>
          </a:ln>
        </p:spPr>
      </p:sp>
      <p:sp>
        <p:nvSpPr>
          <p:cNvPr name="AutoShape 8" id="8"/>
          <p:cNvSpPr/>
          <p:nvPr/>
        </p:nvSpPr>
        <p:spPr>
          <a:xfrm>
            <a:off x="11291773" y="7347700"/>
            <a:ext cx="3432304" cy="0"/>
          </a:xfrm>
          <a:prstGeom prst="line">
            <a:avLst/>
          </a:prstGeom>
          <a:ln cap="flat" w="38100">
            <a:solidFill>
              <a:srgbClr val="ED6A3E"/>
            </a:solidFill>
            <a:prstDash val="solid"/>
            <a:headEnd type="none" len="sm" w="sm"/>
            <a:tailEnd type="arrow" len="sm" w="med"/>
          </a:ln>
        </p:spPr>
      </p:sp>
      <p:sp>
        <p:nvSpPr>
          <p:cNvPr name="AutoShape 9" id="9"/>
          <p:cNvSpPr/>
          <p:nvPr/>
        </p:nvSpPr>
        <p:spPr>
          <a:xfrm>
            <a:off x="11561844" y="8127882"/>
            <a:ext cx="3162233" cy="0"/>
          </a:xfrm>
          <a:prstGeom prst="line">
            <a:avLst/>
          </a:prstGeom>
          <a:ln cap="flat" w="38100">
            <a:solidFill>
              <a:srgbClr val="ED6A3E"/>
            </a:solidFill>
            <a:prstDash val="solid"/>
            <a:headEnd type="none" len="sm" w="sm"/>
            <a:tailEnd type="arrow" len="sm" w="med"/>
          </a:ln>
        </p:spPr>
      </p:sp>
      <p:sp>
        <p:nvSpPr>
          <p:cNvPr name="TextBox 10" id="10"/>
          <p:cNvSpPr txBox="true"/>
          <p:nvPr/>
        </p:nvSpPr>
        <p:spPr>
          <a:xfrm rot="0">
            <a:off x="1028700" y="1096407"/>
            <a:ext cx="7929116" cy="1337946"/>
          </a:xfrm>
          <a:prstGeom prst="rect">
            <a:avLst/>
          </a:prstGeom>
        </p:spPr>
        <p:txBody>
          <a:bodyPr anchor="t" rtlCol="false" tIns="0" lIns="0" bIns="0" rIns="0">
            <a:spAutoFit/>
          </a:bodyPr>
          <a:lstStyle/>
          <a:p>
            <a:pPr algn="l">
              <a:lnSpc>
                <a:spcPts val="9790"/>
              </a:lnSpc>
            </a:pPr>
            <a:r>
              <a:rPr lang="en-US" sz="11000">
                <a:solidFill>
                  <a:srgbClr val="1414B7"/>
                </a:solidFill>
                <a:latin typeface="DM Sans Bold"/>
                <a:ea typeface="DM Sans Bold"/>
                <a:cs typeface="DM Sans Bold"/>
                <a:sym typeface="DM Sans Bold"/>
              </a:rPr>
              <a:t>add feature</a:t>
            </a:r>
          </a:p>
        </p:txBody>
      </p:sp>
      <p:sp>
        <p:nvSpPr>
          <p:cNvPr name="TextBox 11" id="11"/>
          <p:cNvSpPr txBox="true"/>
          <p:nvPr/>
        </p:nvSpPr>
        <p:spPr>
          <a:xfrm rot="0">
            <a:off x="1600281" y="3849462"/>
            <a:ext cx="3618473" cy="101282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Since </a:t>
            </a:r>
            <a:r>
              <a:rPr lang="en-US" sz="2499">
                <a:solidFill>
                  <a:srgbClr val="433833"/>
                </a:solidFill>
                <a:latin typeface="DM Sans Bold"/>
                <a:ea typeface="DM Sans Bold"/>
                <a:cs typeface="DM Sans Bold"/>
                <a:sym typeface="DM Sans Bold"/>
              </a:rPr>
              <a:t>the goals</a:t>
            </a:r>
            <a:r>
              <a:rPr lang="en-US" sz="2499">
                <a:solidFill>
                  <a:srgbClr val="433833"/>
                </a:solidFill>
                <a:latin typeface="DM Sans"/>
                <a:ea typeface="DM Sans"/>
                <a:cs typeface="DM Sans"/>
                <a:sym typeface="DM Sans"/>
              </a:rPr>
              <a:t> want to give range for the price prediction by car type.</a:t>
            </a:r>
          </a:p>
        </p:txBody>
      </p:sp>
      <p:sp>
        <p:nvSpPr>
          <p:cNvPr name="TextBox 12" id="12"/>
          <p:cNvSpPr txBox="true"/>
          <p:nvPr/>
        </p:nvSpPr>
        <p:spPr>
          <a:xfrm rot="0">
            <a:off x="1600281" y="5422675"/>
            <a:ext cx="3618473"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Add new feature name </a:t>
            </a:r>
            <a:r>
              <a:rPr lang="en-US" sz="2499">
                <a:solidFill>
                  <a:srgbClr val="433833"/>
                </a:solidFill>
                <a:latin typeface="DM Sans Bold"/>
                <a:ea typeface="DM Sans Bold"/>
                <a:cs typeface="DM Sans Bold"/>
                <a:sym typeface="DM Sans Bold"/>
              </a:rPr>
              <a:t>Car Type</a:t>
            </a:r>
            <a:r>
              <a:rPr lang="en-US" sz="2499">
                <a:solidFill>
                  <a:srgbClr val="433833"/>
                </a:solidFill>
                <a:latin typeface="DM Sans"/>
                <a:ea typeface="DM Sans"/>
                <a:cs typeface="DM Sans"/>
                <a:sym typeface="DM Sans"/>
              </a:rPr>
              <a:t>. It’s coming from recategorize Type feature</a:t>
            </a:r>
          </a:p>
        </p:txBody>
      </p:sp>
      <p:sp>
        <p:nvSpPr>
          <p:cNvPr name="TextBox 13" id="13"/>
          <p:cNvSpPr txBox="true"/>
          <p:nvPr/>
        </p:nvSpPr>
        <p:spPr>
          <a:xfrm rot="0">
            <a:off x="6452141" y="4676775"/>
            <a:ext cx="2119312" cy="1381125"/>
          </a:xfrm>
          <a:prstGeom prst="rect">
            <a:avLst/>
          </a:prstGeom>
        </p:spPr>
        <p:txBody>
          <a:bodyPr anchor="t" rtlCol="false" tIns="0" lIns="0" bIns="0" rIns="0">
            <a:spAutoFit/>
          </a:bodyPr>
          <a:lstStyle/>
          <a:p>
            <a:pPr algn="l">
              <a:lnSpc>
                <a:spcPts val="12000"/>
              </a:lnSpc>
            </a:pPr>
            <a:r>
              <a:rPr lang="en-US" sz="6000">
                <a:solidFill>
                  <a:srgbClr val="433833"/>
                </a:solidFill>
                <a:latin typeface="DM Sans Bold"/>
                <a:ea typeface="DM Sans Bold"/>
                <a:cs typeface="DM Sans Bold"/>
                <a:sym typeface="DM Sans Bold"/>
              </a:rPr>
              <a:t>how </a:t>
            </a:r>
            <a:r>
              <a:rPr lang="en-US" sz="6000">
                <a:solidFill>
                  <a:srgbClr val="ED6A3E"/>
                </a:solidFill>
                <a:latin typeface="DM Sans Bold"/>
                <a:ea typeface="DM Sans Bold"/>
                <a:cs typeface="DM Sans Bold"/>
                <a:sym typeface="DM Sans Bold"/>
              </a:rPr>
              <a:t>?</a:t>
            </a:r>
          </a:p>
        </p:txBody>
      </p:sp>
      <p:sp>
        <p:nvSpPr>
          <p:cNvPr name="TextBox 14" id="14"/>
          <p:cNvSpPr txBox="true"/>
          <p:nvPr/>
        </p:nvSpPr>
        <p:spPr>
          <a:xfrm rot="0">
            <a:off x="14883241" y="5362575"/>
            <a:ext cx="2022872" cy="2981325"/>
          </a:xfrm>
          <a:prstGeom prst="rect">
            <a:avLst/>
          </a:prstGeom>
        </p:spPr>
        <p:txBody>
          <a:bodyPr anchor="t" rtlCol="false" tIns="0" lIns="0" bIns="0" rIns="0">
            <a:spAutoFit/>
          </a:bodyPr>
          <a:lstStyle/>
          <a:p>
            <a:pPr algn="l">
              <a:lnSpc>
                <a:spcPts val="6000"/>
              </a:lnSpc>
            </a:pPr>
            <a:r>
              <a:rPr lang="en-US" sz="3000">
                <a:solidFill>
                  <a:srgbClr val="1414B7"/>
                </a:solidFill>
                <a:latin typeface="DM Sans Bold"/>
                <a:ea typeface="DM Sans Bold"/>
                <a:cs typeface="DM Sans Bold"/>
                <a:sym typeface="DM Sans Bold"/>
              </a:rPr>
              <a:t>SUV</a:t>
            </a:r>
          </a:p>
          <a:p>
            <a:pPr algn="l">
              <a:lnSpc>
                <a:spcPts val="6000"/>
              </a:lnSpc>
            </a:pPr>
            <a:r>
              <a:rPr lang="en-US" sz="3000">
                <a:solidFill>
                  <a:srgbClr val="1414B7"/>
                </a:solidFill>
                <a:latin typeface="DM Sans Bold"/>
                <a:ea typeface="DM Sans Bold"/>
                <a:cs typeface="DM Sans Bold"/>
                <a:sym typeface="DM Sans Bold"/>
              </a:rPr>
              <a:t>Sedan</a:t>
            </a:r>
          </a:p>
          <a:p>
            <a:pPr algn="l">
              <a:lnSpc>
                <a:spcPts val="6000"/>
              </a:lnSpc>
            </a:pPr>
            <a:r>
              <a:rPr lang="en-US" sz="3000">
                <a:solidFill>
                  <a:srgbClr val="1414B7"/>
                </a:solidFill>
                <a:latin typeface="DM Sans Bold"/>
                <a:ea typeface="DM Sans Bold"/>
                <a:cs typeface="DM Sans Bold"/>
                <a:sym typeface="DM Sans Bold"/>
              </a:rPr>
              <a:t>Hatchback</a:t>
            </a:r>
          </a:p>
          <a:p>
            <a:pPr algn="l">
              <a:lnSpc>
                <a:spcPts val="6000"/>
              </a:lnSpc>
            </a:pPr>
            <a:r>
              <a:rPr lang="en-US" sz="3000">
                <a:solidFill>
                  <a:srgbClr val="1414B7"/>
                </a:solidFill>
                <a:latin typeface="DM Sans Bold"/>
                <a:ea typeface="DM Sans Bold"/>
                <a:cs typeface="DM Sans Bold"/>
                <a:sym typeface="DM Sans Bold"/>
              </a:rPr>
              <a:t>Minivan</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H="true">
            <a:off x="15494789" y="1123950"/>
            <a:ext cx="1764511" cy="0"/>
          </a:xfrm>
          <a:prstGeom prst="line">
            <a:avLst/>
          </a:prstGeom>
          <a:ln cap="flat" w="190500">
            <a:solidFill>
              <a:srgbClr val="ED6A3E"/>
            </a:solidFill>
            <a:prstDash val="solid"/>
            <a:headEnd type="none" len="sm" w="sm"/>
            <a:tailEnd type="none" len="sm" w="sm"/>
          </a:ln>
        </p:spPr>
      </p:sp>
      <p:sp>
        <p:nvSpPr>
          <p:cNvPr name="Freeform 3" id="3"/>
          <p:cNvSpPr/>
          <p:nvPr/>
        </p:nvSpPr>
        <p:spPr>
          <a:xfrm flipH="false" flipV="false" rot="0">
            <a:off x="1028700" y="2878478"/>
            <a:ext cx="6199335" cy="6379822"/>
          </a:xfrm>
          <a:custGeom>
            <a:avLst/>
            <a:gdLst/>
            <a:ahLst/>
            <a:cxnLst/>
            <a:rect r="r" b="b" t="t" l="l"/>
            <a:pathLst>
              <a:path h="6379822" w="6199335">
                <a:moveTo>
                  <a:pt x="0" y="0"/>
                </a:moveTo>
                <a:lnTo>
                  <a:pt x="6199335" y="0"/>
                </a:lnTo>
                <a:lnTo>
                  <a:pt x="6199335" y="6379822"/>
                </a:lnTo>
                <a:lnTo>
                  <a:pt x="0" y="6379822"/>
                </a:lnTo>
                <a:lnTo>
                  <a:pt x="0" y="0"/>
                </a:lnTo>
                <a:close/>
              </a:path>
            </a:pathLst>
          </a:custGeom>
          <a:blipFill>
            <a:blip r:embed="rId2"/>
            <a:stretch>
              <a:fillRect l="0" t="0" r="0" b="0"/>
            </a:stretch>
          </a:blipFill>
        </p:spPr>
      </p:sp>
      <p:sp>
        <p:nvSpPr>
          <p:cNvPr name="TextBox 4" id="4"/>
          <p:cNvSpPr txBox="true"/>
          <p:nvPr/>
        </p:nvSpPr>
        <p:spPr>
          <a:xfrm rot="0">
            <a:off x="1028700" y="1096407"/>
            <a:ext cx="11562457" cy="1337946"/>
          </a:xfrm>
          <a:prstGeom prst="rect">
            <a:avLst/>
          </a:prstGeom>
        </p:spPr>
        <p:txBody>
          <a:bodyPr anchor="t" rtlCol="false" tIns="0" lIns="0" bIns="0" rIns="0">
            <a:spAutoFit/>
          </a:bodyPr>
          <a:lstStyle/>
          <a:p>
            <a:pPr algn="l">
              <a:lnSpc>
                <a:spcPts val="9790"/>
              </a:lnSpc>
            </a:pPr>
            <a:r>
              <a:rPr lang="en-US" sz="11000">
                <a:solidFill>
                  <a:srgbClr val="1414B7"/>
                </a:solidFill>
                <a:latin typeface="DM Sans Bold"/>
                <a:ea typeface="DM Sans Bold"/>
                <a:cs typeface="DM Sans Bold"/>
                <a:sym typeface="DM Sans Bold"/>
              </a:rPr>
              <a:t>feature selection</a:t>
            </a:r>
          </a:p>
        </p:txBody>
      </p:sp>
      <p:sp>
        <p:nvSpPr>
          <p:cNvPr name="TextBox 5" id="5"/>
          <p:cNvSpPr txBox="true"/>
          <p:nvPr/>
        </p:nvSpPr>
        <p:spPr>
          <a:xfrm rot="0">
            <a:off x="8085657" y="3407115"/>
            <a:ext cx="171658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Engine Size</a:t>
            </a:r>
          </a:p>
        </p:txBody>
      </p:sp>
      <p:sp>
        <p:nvSpPr>
          <p:cNvPr name="TextBox 6" id="6"/>
          <p:cNvSpPr txBox="true"/>
          <p:nvPr/>
        </p:nvSpPr>
        <p:spPr>
          <a:xfrm rot="0">
            <a:off x="8085657" y="5263367"/>
            <a:ext cx="697260"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Year</a:t>
            </a:r>
          </a:p>
        </p:txBody>
      </p:sp>
      <p:sp>
        <p:nvSpPr>
          <p:cNvPr name="TextBox 7" id="7"/>
          <p:cNvSpPr txBox="true"/>
          <p:nvPr/>
        </p:nvSpPr>
        <p:spPr>
          <a:xfrm rot="0">
            <a:off x="8085657" y="7457292"/>
            <a:ext cx="1190923"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Mileage</a:t>
            </a:r>
          </a:p>
        </p:txBody>
      </p:sp>
      <p:sp>
        <p:nvSpPr>
          <p:cNvPr name="TextBox 8" id="8"/>
          <p:cNvSpPr txBox="true"/>
          <p:nvPr/>
        </p:nvSpPr>
        <p:spPr>
          <a:xfrm rot="0">
            <a:off x="10846394" y="2907053"/>
            <a:ext cx="6412906"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The strongest positive correlation with price </a:t>
            </a:r>
            <a:r>
              <a:rPr lang="en-US" sz="2499">
                <a:solidFill>
                  <a:srgbClr val="433833"/>
                </a:solidFill>
                <a:latin typeface="DM Sans Bold"/>
                <a:ea typeface="DM Sans Bold"/>
                <a:cs typeface="DM Sans Bold"/>
                <a:sym typeface="DM Sans Bold"/>
              </a:rPr>
              <a:t>(0.47)</a:t>
            </a:r>
            <a:r>
              <a:rPr lang="en-US" sz="2499">
                <a:solidFill>
                  <a:srgbClr val="433833"/>
                </a:solidFill>
                <a:latin typeface="DM Sans"/>
                <a:ea typeface="DM Sans"/>
                <a:cs typeface="DM Sans"/>
                <a:sym typeface="DM Sans"/>
              </a:rPr>
              <a:t>. This means that as engine size increases, </a:t>
            </a:r>
            <a:r>
              <a:rPr lang="en-US" sz="2499">
                <a:solidFill>
                  <a:srgbClr val="1414B7"/>
                </a:solidFill>
                <a:latin typeface="DM Sans Bold"/>
                <a:ea typeface="DM Sans Bold"/>
                <a:cs typeface="DM Sans Bold"/>
                <a:sym typeface="DM Sans Bold"/>
              </a:rPr>
              <a:t>the price of the car tends to increase as well.</a:t>
            </a:r>
          </a:p>
        </p:txBody>
      </p:sp>
      <p:sp>
        <p:nvSpPr>
          <p:cNvPr name="TextBox 9" id="9"/>
          <p:cNvSpPr txBox="true"/>
          <p:nvPr/>
        </p:nvSpPr>
        <p:spPr>
          <a:xfrm rot="0">
            <a:off x="10846394" y="4763305"/>
            <a:ext cx="6412906"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Moderate positive correlation with price </a:t>
            </a:r>
            <a:r>
              <a:rPr lang="en-US" sz="2499">
                <a:solidFill>
                  <a:srgbClr val="433833"/>
                </a:solidFill>
                <a:latin typeface="DM Sans Bold"/>
                <a:ea typeface="DM Sans Bold"/>
                <a:cs typeface="DM Sans Bold"/>
                <a:sym typeface="DM Sans Bold"/>
              </a:rPr>
              <a:t>(0.38)</a:t>
            </a:r>
            <a:r>
              <a:rPr lang="en-US" sz="2499">
                <a:solidFill>
                  <a:srgbClr val="433833"/>
                </a:solidFill>
                <a:latin typeface="DM Sans"/>
                <a:ea typeface="DM Sans"/>
                <a:cs typeface="DM Sans"/>
                <a:sym typeface="DM Sans"/>
              </a:rPr>
              <a:t>. This means that newer cars (higher year) </a:t>
            </a:r>
            <a:r>
              <a:rPr lang="en-US" sz="2499">
                <a:solidFill>
                  <a:srgbClr val="1414B7"/>
                </a:solidFill>
                <a:latin typeface="DM Sans Bold"/>
                <a:ea typeface="DM Sans Bold"/>
                <a:cs typeface="DM Sans Bold"/>
                <a:sym typeface="DM Sans Bold"/>
              </a:rPr>
              <a:t>tend to be more expensive than older cars.</a:t>
            </a:r>
          </a:p>
        </p:txBody>
      </p:sp>
      <p:sp>
        <p:nvSpPr>
          <p:cNvPr name="TextBox 10" id="10"/>
          <p:cNvSpPr txBox="true"/>
          <p:nvPr/>
        </p:nvSpPr>
        <p:spPr>
          <a:xfrm rot="0">
            <a:off x="10846394" y="6623855"/>
            <a:ext cx="6412906" cy="201295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The weakest positive correlation with price </a:t>
            </a:r>
            <a:r>
              <a:rPr lang="en-US" sz="2499">
                <a:solidFill>
                  <a:srgbClr val="433833"/>
                </a:solidFill>
                <a:latin typeface="DM Sans Bold"/>
                <a:ea typeface="DM Sans Bold"/>
                <a:cs typeface="DM Sans Bold"/>
                <a:sym typeface="DM Sans Bold"/>
              </a:rPr>
              <a:t>(0.25)</a:t>
            </a:r>
            <a:r>
              <a:rPr lang="en-US" sz="2499">
                <a:solidFill>
                  <a:srgbClr val="433833"/>
                </a:solidFill>
                <a:latin typeface="DM Sans"/>
                <a:ea typeface="DM Sans"/>
                <a:cs typeface="DM Sans"/>
                <a:sym typeface="DM Sans"/>
              </a:rPr>
              <a:t>. This means that there is a weak positive relationship between mileage and price. In other words, cars with lower mileage might </a:t>
            </a:r>
            <a:r>
              <a:rPr lang="en-US" sz="2499">
                <a:solidFill>
                  <a:srgbClr val="1414B7"/>
                </a:solidFill>
                <a:latin typeface="DM Sans Bold"/>
                <a:ea typeface="DM Sans Bold"/>
                <a:cs typeface="DM Sans Bold"/>
                <a:sym typeface="DM Sans Bold"/>
              </a:rPr>
              <a:t>be slightly more expensive, but the effect is not very strong.</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8509981">
            <a:off x="5299016" y="1909417"/>
            <a:ext cx="14359009" cy="13317981"/>
          </a:xfrm>
          <a:custGeom>
            <a:avLst/>
            <a:gdLst/>
            <a:ahLst/>
            <a:cxnLst/>
            <a:rect r="r" b="b" t="t" l="l"/>
            <a:pathLst>
              <a:path h="13317981" w="14359009">
                <a:moveTo>
                  <a:pt x="0" y="0"/>
                </a:moveTo>
                <a:lnTo>
                  <a:pt x="14359009" y="0"/>
                </a:lnTo>
                <a:lnTo>
                  <a:pt x="14359009" y="13317981"/>
                </a:lnTo>
                <a:lnTo>
                  <a:pt x="0" y="13317981"/>
                </a:lnTo>
                <a:lnTo>
                  <a:pt x="0" y="0"/>
                </a:lnTo>
                <a:close/>
              </a:path>
            </a:pathLst>
          </a:custGeom>
          <a:blipFill>
            <a:blip r:embed="rId2">
              <a:alphaModFix amt="25000"/>
            </a:blip>
            <a:stretch>
              <a:fillRect l="0" t="0" r="0" b="0"/>
            </a:stretch>
          </a:blipFill>
        </p:spPr>
      </p:sp>
      <p:sp>
        <p:nvSpPr>
          <p:cNvPr name="Freeform 3" id="3"/>
          <p:cNvSpPr/>
          <p:nvPr/>
        </p:nvSpPr>
        <p:spPr>
          <a:xfrm flipH="false" flipV="false" rot="5400000">
            <a:off x="14577199" y="6583757"/>
            <a:ext cx="1249403" cy="4114800"/>
          </a:xfrm>
          <a:custGeom>
            <a:avLst/>
            <a:gdLst/>
            <a:ahLst/>
            <a:cxnLst/>
            <a:rect r="r" b="b" t="t" l="l"/>
            <a:pathLst>
              <a:path h="4114800" w="1249403">
                <a:moveTo>
                  <a:pt x="0" y="0"/>
                </a:moveTo>
                <a:lnTo>
                  <a:pt x="1249402" y="0"/>
                </a:lnTo>
                <a:lnTo>
                  <a:pt x="124940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437403" y="-3837505"/>
            <a:ext cx="15081790" cy="13988361"/>
          </a:xfrm>
          <a:custGeom>
            <a:avLst/>
            <a:gdLst/>
            <a:ahLst/>
            <a:cxnLst/>
            <a:rect r="r" b="b" t="t" l="l"/>
            <a:pathLst>
              <a:path h="13988361" w="15081790">
                <a:moveTo>
                  <a:pt x="0" y="0"/>
                </a:moveTo>
                <a:lnTo>
                  <a:pt x="15081790" y="0"/>
                </a:lnTo>
                <a:lnTo>
                  <a:pt x="15081790" y="13988360"/>
                </a:lnTo>
                <a:lnTo>
                  <a:pt x="0" y="13988360"/>
                </a:lnTo>
                <a:lnTo>
                  <a:pt x="0" y="0"/>
                </a:lnTo>
                <a:close/>
              </a:path>
            </a:pathLst>
          </a:custGeom>
          <a:blipFill>
            <a:blip r:embed="rId2">
              <a:alphaModFix amt="36000"/>
            </a:blip>
            <a:stretch>
              <a:fillRect l="0" t="0" r="0" b="0"/>
            </a:stretch>
          </a:blipFill>
        </p:spPr>
      </p:sp>
      <p:sp>
        <p:nvSpPr>
          <p:cNvPr name="AutoShape 5" id="5"/>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TextBox 6" id="6"/>
          <p:cNvSpPr txBox="true"/>
          <p:nvPr/>
        </p:nvSpPr>
        <p:spPr>
          <a:xfrm rot="0">
            <a:off x="1400019" y="3336054"/>
            <a:ext cx="15487962" cy="3550919"/>
          </a:xfrm>
          <a:prstGeom prst="rect">
            <a:avLst/>
          </a:prstGeom>
        </p:spPr>
        <p:txBody>
          <a:bodyPr anchor="t" rtlCol="false" tIns="0" lIns="0" bIns="0" rIns="0">
            <a:spAutoFit/>
          </a:bodyPr>
          <a:lstStyle/>
          <a:p>
            <a:pPr algn="ctr">
              <a:lnSpc>
                <a:spcPts val="26039"/>
              </a:lnSpc>
            </a:pPr>
            <a:r>
              <a:rPr lang="en-US" sz="27999">
                <a:solidFill>
                  <a:srgbClr val="1414B7"/>
                </a:solidFill>
                <a:latin typeface="DM Sans Bold"/>
                <a:ea typeface="DM Sans Bold"/>
                <a:cs typeface="DM Sans Bold"/>
                <a:sym typeface="DM Sans Bold"/>
              </a:rPr>
              <a:t>3</a:t>
            </a:r>
          </a:p>
        </p:txBody>
      </p:sp>
      <p:sp>
        <p:nvSpPr>
          <p:cNvPr name="TextBox 7" id="7"/>
          <p:cNvSpPr txBox="true"/>
          <p:nvPr/>
        </p:nvSpPr>
        <p:spPr>
          <a:xfrm rot="0">
            <a:off x="1400019" y="6383675"/>
            <a:ext cx="15487962" cy="810006"/>
          </a:xfrm>
          <a:prstGeom prst="rect">
            <a:avLst/>
          </a:prstGeom>
        </p:spPr>
        <p:txBody>
          <a:bodyPr anchor="t" rtlCol="false" tIns="0" lIns="0" bIns="0" rIns="0">
            <a:spAutoFit/>
          </a:bodyPr>
          <a:lstStyle/>
          <a:p>
            <a:pPr algn="ctr">
              <a:lnSpc>
                <a:spcPts val="5951"/>
              </a:lnSpc>
            </a:pPr>
            <a:r>
              <a:rPr lang="en-US" sz="6399" spc="1491">
                <a:solidFill>
                  <a:srgbClr val="000000"/>
                </a:solidFill>
                <a:latin typeface="DM Sans Bold"/>
                <a:ea typeface="DM Sans Bold"/>
                <a:cs typeface="DM Sans Bold"/>
                <a:sym typeface="DM Sans Bold"/>
              </a:rPr>
              <a:t>MODELLING</a:t>
            </a:r>
          </a:p>
        </p:txBody>
      </p:sp>
      <p:sp>
        <p:nvSpPr>
          <p:cNvPr name="TextBox 8" id="8"/>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3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9258300"/>
            <a:ext cx="555821" cy="0"/>
          </a:xfrm>
          <a:prstGeom prst="line">
            <a:avLst/>
          </a:prstGeom>
          <a:ln cap="flat" w="190500">
            <a:solidFill>
              <a:srgbClr val="ED6A3E"/>
            </a:solidFill>
            <a:prstDash val="solid"/>
            <a:headEnd type="none" len="sm" w="sm"/>
            <a:tailEnd type="none" len="sm" w="sm"/>
          </a:ln>
        </p:spPr>
      </p:sp>
      <p:sp>
        <p:nvSpPr>
          <p:cNvPr name="TextBox 3" id="3"/>
          <p:cNvSpPr txBox="true"/>
          <p:nvPr/>
        </p:nvSpPr>
        <p:spPr>
          <a:xfrm rot="0">
            <a:off x="3062129" y="3737816"/>
            <a:ext cx="772179" cy="2215980"/>
          </a:xfrm>
          <a:prstGeom prst="rect">
            <a:avLst/>
          </a:prstGeom>
        </p:spPr>
        <p:txBody>
          <a:bodyPr anchor="t" rtlCol="false" tIns="0" lIns="0" bIns="0" rIns="0">
            <a:spAutoFit/>
          </a:bodyPr>
          <a:lstStyle/>
          <a:p>
            <a:pPr algn="l">
              <a:lnSpc>
                <a:spcPts val="16388"/>
              </a:lnSpc>
            </a:pPr>
            <a:r>
              <a:rPr lang="en-US" sz="17622">
                <a:solidFill>
                  <a:srgbClr val="1414B7">
                    <a:alpha val="19608"/>
                  </a:srgbClr>
                </a:solidFill>
                <a:latin typeface="DM Sans Bold"/>
                <a:ea typeface="DM Sans Bold"/>
                <a:cs typeface="DM Sans Bold"/>
                <a:sym typeface="DM Sans Bold"/>
              </a:rPr>
              <a:t>1</a:t>
            </a:r>
          </a:p>
        </p:txBody>
      </p:sp>
      <p:sp>
        <p:nvSpPr>
          <p:cNvPr name="TextBox 4" id="4"/>
          <p:cNvSpPr txBox="true"/>
          <p:nvPr/>
        </p:nvSpPr>
        <p:spPr>
          <a:xfrm rot="0">
            <a:off x="3062129" y="6869697"/>
            <a:ext cx="1434569" cy="2215980"/>
          </a:xfrm>
          <a:prstGeom prst="rect">
            <a:avLst/>
          </a:prstGeom>
        </p:spPr>
        <p:txBody>
          <a:bodyPr anchor="t" rtlCol="false" tIns="0" lIns="0" bIns="0" rIns="0">
            <a:spAutoFit/>
          </a:bodyPr>
          <a:lstStyle/>
          <a:p>
            <a:pPr algn="l">
              <a:lnSpc>
                <a:spcPts val="16388"/>
              </a:lnSpc>
            </a:pPr>
            <a:r>
              <a:rPr lang="en-US" sz="17622">
                <a:solidFill>
                  <a:srgbClr val="1414B7">
                    <a:alpha val="19608"/>
                  </a:srgbClr>
                </a:solidFill>
                <a:latin typeface="DM Sans Bold"/>
                <a:ea typeface="DM Sans Bold"/>
                <a:cs typeface="DM Sans Bold"/>
                <a:sym typeface="DM Sans Bold"/>
              </a:rPr>
              <a:t>4</a:t>
            </a:r>
          </a:p>
        </p:txBody>
      </p:sp>
      <p:sp>
        <p:nvSpPr>
          <p:cNvPr name="TextBox 5" id="5"/>
          <p:cNvSpPr txBox="true"/>
          <p:nvPr/>
        </p:nvSpPr>
        <p:spPr>
          <a:xfrm rot="0">
            <a:off x="9144000" y="3737816"/>
            <a:ext cx="1278121" cy="2215980"/>
          </a:xfrm>
          <a:prstGeom prst="rect">
            <a:avLst/>
          </a:prstGeom>
        </p:spPr>
        <p:txBody>
          <a:bodyPr anchor="t" rtlCol="false" tIns="0" lIns="0" bIns="0" rIns="0">
            <a:spAutoFit/>
          </a:bodyPr>
          <a:lstStyle/>
          <a:p>
            <a:pPr algn="l">
              <a:lnSpc>
                <a:spcPts val="16388"/>
              </a:lnSpc>
            </a:pPr>
            <a:r>
              <a:rPr lang="en-US" sz="17622">
                <a:solidFill>
                  <a:srgbClr val="1414B7">
                    <a:alpha val="19608"/>
                  </a:srgbClr>
                </a:solidFill>
                <a:latin typeface="DM Sans Bold"/>
                <a:ea typeface="DM Sans Bold"/>
                <a:cs typeface="DM Sans Bold"/>
                <a:sym typeface="DM Sans Bold"/>
              </a:rPr>
              <a:t>2</a:t>
            </a:r>
          </a:p>
        </p:txBody>
      </p:sp>
      <p:sp>
        <p:nvSpPr>
          <p:cNvPr name="TextBox 6" id="6"/>
          <p:cNvSpPr txBox="true"/>
          <p:nvPr/>
        </p:nvSpPr>
        <p:spPr>
          <a:xfrm rot="0">
            <a:off x="9144000" y="6869697"/>
            <a:ext cx="1387604" cy="2215980"/>
          </a:xfrm>
          <a:prstGeom prst="rect">
            <a:avLst/>
          </a:prstGeom>
        </p:spPr>
        <p:txBody>
          <a:bodyPr anchor="t" rtlCol="false" tIns="0" lIns="0" bIns="0" rIns="0">
            <a:spAutoFit/>
          </a:bodyPr>
          <a:lstStyle/>
          <a:p>
            <a:pPr algn="l">
              <a:lnSpc>
                <a:spcPts val="16388"/>
              </a:lnSpc>
            </a:pPr>
            <a:r>
              <a:rPr lang="en-US" sz="17622">
                <a:solidFill>
                  <a:srgbClr val="1414B7">
                    <a:alpha val="19608"/>
                  </a:srgbClr>
                </a:solidFill>
                <a:latin typeface="DM Sans Bold"/>
                <a:ea typeface="DM Sans Bold"/>
                <a:cs typeface="DM Sans Bold"/>
                <a:sym typeface="DM Sans Bold"/>
              </a:rPr>
              <a:t>5</a:t>
            </a:r>
          </a:p>
        </p:txBody>
      </p:sp>
      <p:sp>
        <p:nvSpPr>
          <p:cNvPr name="TextBox 7" id="7"/>
          <p:cNvSpPr txBox="true"/>
          <p:nvPr/>
        </p:nvSpPr>
        <p:spPr>
          <a:xfrm rot="0">
            <a:off x="1028700" y="1109599"/>
            <a:ext cx="16230600" cy="181775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Italics"/>
                <a:ea typeface="DM Sans Bold Italics"/>
                <a:cs typeface="DM Sans Bold Italics"/>
                <a:sym typeface="DM Sans Bold Italics"/>
              </a:rPr>
              <a:t>Outline</a:t>
            </a:r>
          </a:p>
        </p:txBody>
      </p:sp>
      <p:grpSp>
        <p:nvGrpSpPr>
          <p:cNvPr name="Group 8" id="8"/>
          <p:cNvGrpSpPr/>
          <p:nvPr/>
        </p:nvGrpSpPr>
        <p:grpSpPr>
          <a:xfrm rot="0">
            <a:off x="1028700" y="3951097"/>
            <a:ext cx="15414633" cy="1849364"/>
            <a:chOff x="0" y="0"/>
            <a:chExt cx="20552844" cy="2465818"/>
          </a:xfrm>
        </p:grpSpPr>
        <p:sp>
          <p:nvSpPr>
            <p:cNvPr name="Freeform 9" id="9"/>
            <p:cNvSpPr/>
            <p:nvPr/>
          </p:nvSpPr>
          <p:spPr>
            <a:xfrm flipH="false" flipV="false" rot="0">
              <a:off x="5484230" y="0"/>
              <a:ext cx="931808" cy="933505"/>
            </a:xfrm>
            <a:custGeom>
              <a:avLst/>
              <a:gdLst/>
              <a:ahLst/>
              <a:cxnLst/>
              <a:rect r="r" b="b" t="t" l="l"/>
              <a:pathLst>
                <a:path h="933505" w="931808">
                  <a:moveTo>
                    <a:pt x="0" y="0"/>
                  </a:moveTo>
                  <a:lnTo>
                    <a:pt x="931808" y="0"/>
                  </a:lnTo>
                  <a:lnTo>
                    <a:pt x="931808" y="933505"/>
                  </a:lnTo>
                  <a:lnTo>
                    <a:pt x="0" y="9335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3348337" y="0"/>
              <a:ext cx="931808" cy="933505"/>
            </a:xfrm>
            <a:custGeom>
              <a:avLst/>
              <a:gdLst/>
              <a:ahLst/>
              <a:cxnLst/>
              <a:rect r="r" b="b" t="t" l="l"/>
              <a:pathLst>
                <a:path h="933505" w="931808">
                  <a:moveTo>
                    <a:pt x="0" y="0"/>
                  </a:moveTo>
                  <a:lnTo>
                    <a:pt x="931808" y="0"/>
                  </a:lnTo>
                  <a:lnTo>
                    <a:pt x="931808" y="933505"/>
                  </a:lnTo>
                  <a:lnTo>
                    <a:pt x="0" y="9335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0" y="245561"/>
              <a:ext cx="4824631"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BUSINESS</a:t>
              </a:r>
            </a:p>
          </p:txBody>
        </p:sp>
        <p:sp>
          <p:nvSpPr>
            <p:cNvPr name="TextBox 12" id="12"/>
            <p:cNvSpPr txBox="true"/>
            <p:nvPr/>
          </p:nvSpPr>
          <p:spPr>
            <a:xfrm rot="0">
              <a:off x="7075638" y="245561"/>
              <a:ext cx="5613099"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DATA PREPARATION</a:t>
              </a:r>
            </a:p>
          </p:txBody>
        </p:sp>
        <p:sp>
          <p:nvSpPr>
            <p:cNvPr name="TextBox 13" id="13"/>
            <p:cNvSpPr txBox="true"/>
            <p:nvPr/>
          </p:nvSpPr>
          <p:spPr>
            <a:xfrm rot="0">
              <a:off x="14939745" y="245561"/>
              <a:ext cx="5613099"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MODELLING</a:t>
              </a:r>
            </a:p>
          </p:txBody>
        </p:sp>
        <p:sp>
          <p:nvSpPr>
            <p:cNvPr name="TextBox 14" id="14"/>
            <p:cNvSpPr txBox="true"/>
            <p:nvPr/>
          </p:nvSpPr>
          <p:spPr>
            <a:xfrm rot="0">
              <a:off x="0" y="1105860"/>
              <a:ext cx="4824631" cy="13599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Background, business problem, goals, and analytic. </a:t>
              </a:r>
            </a:p>
          </p:txBody>
        </p:sp>
        <p:sp>
          <p:nvSpPr>
            <p:cNvPr name="TextBox 15" id="15"/>
            <p:cNvSpPr txBox="true"/>
            <p:nvPr/>
          </p:nvSpPr>
          <p:spPr>
            <a:xfrm rot="0">
              <a:off x="7075638" y="1105860"/>
              <a:ext cx="4824631" cy="13599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Data cleaning, add feature, and feature selection.</a:t>
              </a:r>
            </a:p>
          </p:txBody>
        </p:sp>
        <p:sp>
          <p:nvSpPr>
            <p:cNvPr name="TextBox 16" id="16"/>
            <p:cNvSpPr txBox="true"/>
            <p:nvPr/>
          </p:nvSpPr>
          <p:spPr>
            <a:xfrm rot="0">
              <a:off x="14939745" y="1105860"/>
              <a:ext cx="4824631" cy="13599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Feature engineering, benchmarking, and tuning.</a:t>
              </a:r>
            </a:p>
          </p:txBody>
        </p:sp>
      </p:grpSp>
      <p:grpSp>
        <p:nvGrpSpPr>
          <p:cNvPr name="Group 17" id="17"/>
          <p:cNvGrpSpPr/>
          <p:nvPr/>
        </p:nvGrpSpPr>
        <p:grpSpPr>
          <a:xfrm rot="0">
            <a:off x="1028700" y="7082978"/>
            <a:ext cx="15414633" cy="1515989"/>
            <a:chOff x="0" y="0"/>
            <a:chExt cx="20552844" cy="2021318"/>
          </a:xfrm>
        </p:grpSpPr>
        <p:sp>
          <p:nvSpPr>
            <p:cNvPr name="Freeform 18" id="18"/>
            <p:cNvSpPr/>
            <p:nvPr/>
          </p:nvSpPr>
          <p:spPr>
            <a:xfrm flipH="false" flipV="false" rot="0">
              <a:off x="5484230" y="0"/>
              <a:ext cx="931808" cy="933505"/>
            </a:xfrm>
            <a:custGeom>
              <a:avLst/>
              <a:gdLst/>
              <a:ahLst/>
              <a:cxnLst/>
              <a:rect r="r" b="b" t="t" l="l"/>
              <a:pathLst>
                <a:path h="933505" w="931808">
                  <a:moveTo>
                    <a:pt x="0" y="0"/>
                  </a:moveTo>
                  <a:lnTo>
                    <a:pt x="931808" y="0"/>
                  </a:lnTo>
                  <a:lnTo>
                    <a:pt x="931808" y="933505"/>
                  </a:lnTo>
                  <a:lnTo>
                    <a:pt x="0" y="9335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9" id="19"/>
            <p:cNvSpPr/>
            <p:nvPr/>
          </p:nvSpPr>
          <p:spPr>
            <a:xfrm flipH="false" flipV="false" rot="0">
              <a:off x="13348337" y="0"/>
              <a:ext cx="931808" cy="933505"/>
            </a:xfrm>
            <a:custGeom>
              <a:avLst/>
              <a:gdLst/>
              <a:ahLst/>
              <a:cxnLst/>
              <a:rect r="r" b="b" t="t" l="l"/>
              <a:pathLst>
                <a:path h="933505" w="931808">
                  <a:moveTo>
                    <a:pt x="0" y="0"/>
                  </a:moveTo>
                  <a:lnTo>
                    <a:pt x="931808" y="0"/>
                  </a:lnTo>
                  <a:lnTo>
                    <a:pt x="931808" y="933505"/>
                  </a:lnTo>
                  <a:lnTo>
                    <a:pt x="0" y="93350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0" id="20"/>
            <p:cNvSpPr txBox="true"/>
            <p:nvPr/>
          </p:nvSpPr>
          <p:spPr>
            <a:xfrm rot="0">
              <a:off x="0" y="245561"/>
              <a:ext cx="4824631"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EVALUATION</a:t>
              </a:r>
            </a:p>
          </p:txBody>
        </p:sp>
        <p:sp>
          <p:nvSpPr>
            <p:cNvPr name="TextBox 21" id="21"/>
            <p:cNvSpPr txBox="true"/>
            <p:nvPr/>
          </p:nvSpPr>
          <p:spPr>
            <a:xfrm rot="0">
              <a:off x="7075638" y="245561"/>
              <a:ext cx="5613099"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DEPLOYMENT</a:t>
              </a:r>
            </a:p>
          </p:txBody>
        </p:sp>
        <p:sp>
          <p:nvSpPr>
            <p:cNvPr name="TextBox 22" id="22"/>
            <p:cNvSpPr txBox="true"/>
            <p:nvPr/>
          </p:nvSpPr>
          <p:spPr>
            <a:xfrm rot="0">
              <a:off x="14939745" y="245561"/>
              <a:ext cx="5613099"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OUTPUT</a:t>
              </a:r>
            </a:p>
          </p:txBody>
        </p:sp>
        <p:sp>
          <p:nvSpPr>
            <p:cNvPr name="TextBox 23" id="23"/>
            <p:cNvSpPr txBox="true"/>
            <p:nvPr/>
          </p:nvSpPr>
          <p:spPr>
            <a:xfrm rot="0">
              <a:off x="0" y="1105860"/>
              <a:ext cx="4824631" cy="9154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Performance, visualize, and feature importance.</a:t>
              </a:r>
            </a:p>
          </p:txBody>
        </p:sp>
        <p:sp>
          <p:nvSpPr>
            <p:cNvPr name="TextBox 24" id="24"/>
            <p:cNvSpPr txBox="true"/>
            <p:nvPr/>
          </p:nvSpPr>
          <p:spPr>
            <a:xfrm rot="0">
              <a:off x="7075638" y="1105860"/>
              <a:ext cx="4824631" cy="9154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Prediction with Google Cloud Platform</a:t>
              </a:r>
            </a:p>
          </p:txBody>
        </p:sp>
        <p:sp>
          <p:nvSpPr>
            <p:cNvPr name="TextBox 25" id="25"/>
            <p:cNvSpPr txBox="true"/>
            <p:nvPr/>
          </p:nvSpPr>
          <p:spPr>
            <a:xfrm rot="0">
              <a:off x="14939745" y="1105860"/>
              <a:ext cx="4824631" cy="9154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Model business, insight, and recommendation</a:t>
              </a:r>
            </a:p>
          </p:txBody>
        </p:sp>
      </p:grpSp>
      <p:sp>
        <p:nvSpPr>
          <p:cNvPr name="TextBox 26" id="26"/>
          <p:cNvSpPr txBox="true"/>
          <p:nvPr/>
        </p:nvSpPr>
        <p:spPr>
          <a:xfrm rot="0">
            <a:off x="15225871" y="3737816"/>
            <a:ext cx="1333930" cy="2215980"/>
          </a:xfrm>
          <a:prstGeom prst="rect">
            <a:avLst/>
          </a:prstGeom>
        </p:spPr>
        <p:txBody>
          <a:bodyPr anchor="t" rtlCol="false" tIns="0" lIns="0" bIns="0" rIns="0">
            <a:spAutoFit/>
          </a:bodyPr>
          <a:lstStyle/>
          <a:p>
            <a:pPr algn="l">
              <a:lnSpc>
                <a:spcPts val="16388"/>
              </a:lnSpc>
            </a:pPr>
            <a:r>
              <a:rPr lang="en-US" sz="17622">
                <a:solidFill>
                  <a:srgbClr val="1414B7">
                    <a:alpha val="19608"/>
                  </a:srgbClr>
                </a:solidFill>
                <a:latin typeface="DM Sans Bold"/>
                <a:ea typeface="DM Sans Bold"/>
                <a:cs typeface="DM Sans Bold"/>
                <a:sym typeface="DM Sans Bold"/>
              </a:rPr>
              <a:t>3</a:t>
            </a:r>
          </a:p>
        </p:txBody>
      </p:sp>
      <p:sp>
        <p:nvSpPr>
          <p:cNvPr name="TextBox 27" id="27"/>
          <p:cNvSpPr txBox="true"/>
          <p:nvPr/>
        </p:nvSpPr>
        <p:spPr>
          <a:xfrm rot="0">
            <a:off x="15225871" y="6869697"/>
            <a:ext cx="1419016" cy="2215980"/>
          </a:xfrm>
          <a:prstGeom prst="rect">
            <a:avLst/>
          </a:prstGeom>
        </p:spPr>
        <p:txBody>
          <a:bodyPr anchor="t" rtlCol="false" tIns="0" lIns="0" bIns="0" rIns="0">
            <a:spAutoFit/>
          </a:bodyPr>
          <a:lstStyle/>
          <a:p>
            <a:pPr algn="l">
              <a:lnSpc>
                <a:spcPts val="16388"/>
              </a:lnSpc>
            </a:pPr>
            <a:r>
              <a:rPr lang="en-US" sz="17622">
                <a:solidFill>
                  <a:srgbClr val="1414B7">
                    <a:alpha val="19608"/>
                  </a:srgbClr>
                </a:solidFill>
                <a:latin typeface="DM Sans Bold"/>
                <a:ea typeface="DM Sans Bold"/>
                <a:cs typeface="DM Sans Bold"/>
                <a:sym typeface="DM Sans Bold"/>
              </a:rPr>
              <a:t>6</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9258300"/>
            <a:ext cx="555821" cy="0"/>
          </a:xfrm>
          <a:prstGeom prst="line">
            <a:avLst/>
          </a:prstGeom>
          <a:ln cap="flat" w="190500">
            <a:solidFill>
              <a:srgbClr val="ED6A3E"/>
            </a:solidFill>
            <a:prstDash val="solid"/>
            <a:headEnd type="none" len="sm" w="sm"/>
            <a:tailEnd type="none" len="sm" w="sm"/>
          </a:ln>
        </p:spPr>
      </p:sp>
      <p:sp>
        <p:nvSpPr>
          <p:cNvPr name="Freeform 3" id="3"/>
          <p:cNvSpPr/>
          <p:nvPr/>
        </p:nvSpPr>
        <p:spPr>
          <a:xfrm flipH="false" flipV="false" rot="0">
            <a:off x="6216142" y="6506825"/>
            <a:ext cx="630500" cy="631648"/>
          </a:xfrm>
          <a:custGeom>
            <a:avLst/>
            <a:gdLst/>
            <a:ahLst/>
            <a:cxnLst/>
            <a:rect r="r" b="b" t="t" l="l"/>
            <a:pathLst>
              <a:path h="631648" w="630500">
                <a:moveTo>
                  <a:pt x="0" y="0"/>
                </a:moveTo>
                <a:lnTo>
                  <a:pt x="630499" y="0"/>
                </a:lnTo>
                <a:lnTo>
                  <a:pt x="630499" y="631648"/>
                </a:lnTo>
                <a:lnTo>
                  <a:pt x="0" y="6316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8509981">
            <a:off x="10556086" y="-1254286"/>
            <a:ext cx="10035418" cy="9307850"/>
          </a:xfrm>
          <a:custGeom>
            <a:avLst/>
            <a:gdLst/>
            <a:ahLst/>
            <a:cxnLst/>
            <a:rect r="r" b="b" t="t" l="l"/>
            <a:pathLst>
              <a:path h="9307850" w="10035418">
                <a:moveTo>
                  <a:pt x="0" y="0"/>
                </a:moveTo>
                <a:lnTo>
                  <a:pt x="10035417" y="0"/>
                </a:lnTo>
                <a:lnTo>
                  <a:pt x="10035417" y="9307850"/>
                </a:lnTo>
                <a:lnTo>
                  <a:pt x="0" y="9307850"/>
                </a:lnTo>
                <a:lnTo>
                  <a:pt x="0" y="0"/>
                </a:lnTo>
                <a:close/>
              </a:path>
            </a:pathLst>
          </a:custGeom>
          <a:blipFill>
            <a:blip r:embed="rId4">
              <a:alphaModFix amt="25000"/>
            </a:blip>
            <a:stretch>
              <a:fillRect l="0" t="0" r="0" b="0"/>
            </a:stretch>
          </a:blipFill>
        </p:spPr>
      </p:sp>
      <p:sp>
        <p:nvSpPr>
          <p:cNvPr name="Freeform 5" id="5"/>
          <p:cNvSpPr/>
          <p:nvPr/>
        </p:nvSpPr>
        <p:spPr>
          <a:xfrm flipH="false" flipV="false" rot="0">
            <a:off x="11537320" y="6506825"/>
            <a:ext cx="630500" cy="631648"/>
          </a:xfrm>
          <a:custGeom>
            <a:avLst/>
            <a:gdLst/>
            <a:ahLst/>
            <a:cxnLst/>
            <a:rect r="r" b="b" t="t" l="l"/>
            <a:pathLst>
              <a:path h="631648" w="630500">
                <a:moveTo>
                  <a:pt x="0" y="0"/>
                </a:moveTo>
                <a:lnTo>
                  <a:pt x="630500" y="0"/>
                </a:lnTo>
                <a:lnTo>
                  <a:pt x="630500" y="631648"/>
                </a:lnTo>
                <a:lnTo>
                  <a:pt x="0" y="6316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028700" y="1888232"/>
            <a:ext cx="16230600" cy="351320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Italics"/>
                <a:ea typeface="DM Sans Bold Italics"/>
                <a:cs typeface="DM Sans Bold Italics"/>
                <a:sym typeface="DM Sans Bold Italics"/>
              </a:rPr>
              <a:t>Feature </a:t>
            </a:r>
          </a:p>
          <a:p>
            <a:pPr algn="l">
              <a:lnSpc>
                <a:spcPts val="13392"/>
              </a:lnSpc>
            </a:pPr>
            <a:r>
              <a:rPr lang="en-US" sz="14400">
                <a:solidFill>
                  <a:srgbClr val="1414B7"/>
                </a:solidFill>
                <a:latin typeface="DM Sans Bold Italics"/>
                <a:ea typeface="DM Sans Bold Italics"/>
                <a:cs typeface="DM Sans Bold Italics"/>
                <a:sym typeface="DM Sans Bold Italics"/>
              </a:rPr>
              <a:t>Engineering</a:t>
            </a:r>
          </a:p>
        </p:txBody>
      </p:sp>
      <p:sp>
        <p:nvSpPr>
          <p:cNvPr name="TextBox 7" id="7"/>
          <p:cNvSpPr txBox="true"/>
          <p:nvPr/>
        </p:nvSpPr>
        <p:spPr>
          <a:xfrm rot="0">
            <a:off x="1028700" y="5668133"/>
            <a:ext cx="819110" cy="976920"/>
          </a:xfrm>
          <a:prstGeom prst="rect">
            <a:avLst/>
          </a:prstGeom>
        </p:spPr>
        <p:txBody>
          <a:bodyPr anchor="t" rtlCol="false" tIns="0" lIns="0" bIns="0" rIns="0">
            <a:spAutoFit/>
          </a:bodyPr>
          <a:lstStyle/>
          <a:p>
            <a:pPr algn="l">
              <a:lnSpc>
                <a:spcPts val="7215"/>
              </a:lnSpc>
            </a:pPr>
            <a:r>
              <a:rPr lang="en-US" sz="7758">
                <a:solidFill>
                  <a:srgbClr val="1414B7"/>
                </a:solidFill>
                <a:latin typeface="DM Sans Bold"/>
                <a:ea typeface="DM Sans Bold"/>
                <a:cs typeface="DM Sans Bold"/>
                <a:sym typeface="DM Sans Bold"/>
              </a:rPr>
              <a:t>1</a:t>
            </a:r>
          </a:p>
        </p:txBody>
      </p:sp>
      <p:sp>
        <p:nvSpPr>
          <p:cNvPr name="TextBox 8" id="8"/>
          <p:cNvSpPr txBox="true"/>
          <p:nvPr/>
        </p:nvSpPr>
        <p:spPr>
          <a:xfrm rot="0">
            <a:off x="7292954" y="5668133"/>
            <a:ext cx="819110" cy="976920"/>
          </a:xfrm>
          <a:prstGeom prst="rect">
            <a:avLst/>
          </a:prstGeom>
        </p:spPr>
        <p:txBody>
          <a:bodyPr anchor="t" rtlCol="false" tIns="0" lIns="0" bIns="0" rIns="0">
            <a:spAutoFit/>
          </a:bodyPr>
          <a:lstStyle/>
          <a:p>
            <a:pPr algn="l">
              <a:lnSpc>
                <a:spcPts val="7215"/>
              </a:lnSpc>
            </a:pPr>
            <a:r>
              <a:rPr lang="en-US" sz="7758">
                <a:solidFill>
                  <a:srgbClr val="1414B7"/>
                </a:solidFill>
                <a:latin typeface="DM Sans Bold"/>
                <a:ea typeface="DM Sans Bold"/>
                <a:cs typeface="DM Sans Bold"/>
                <a:sym typeface="DM Sans Bold"/>
              </a:rPr>
              <a:t>2</a:t>
            </a:r>
          </a:p>
        </p:txBody>
      </p:sp>
      <p:sp>
        <p:nvSpPr>
          <p:cNvPr name="TextBox 9" id="9"/>
          <p:cNvSpPr txBox="true"/>
          <p:nvPr/>
        </p:nvSpPr>
        <p:spPr>
          <a:xfrm rot="0">
            <a:off x="1028700" y="6672697"/>
            <a:ext cx="3264544" cy="318955"/>
          </a:xfrm>
          <a:prstGeom prst="rect">
            <a:avLst/>
          </a:prstGeom>
        </p:spPr>
        <p:txBody>
          <a:bodyPr anchor="t" rtlCol="false" tIns="0" lIns="0" bIns="0" rIns="0">
            <a:spAutoFit/>
          </a:bodyPr>
          <a:lstStyle/>
          <a:p>
            <a:pPr algn="l">
              <a:lnSpc>
                <a:spcPts val="2413"/>
              </a:lnSpc>
            </a:pPr>
            <a:r>
              <a:rPr lang="en-US" sz="2255">
                <a:solidFill>
                  <a:srgbClr val="433833"/>
                </a:solidFill>
                <a:latin typeface="DM Sans Bold"/>
                <a:ea typeface="DM Sans Bold"/>
                <a:cs typeface="DM Sans Bold"/>
                <a:sym typeface="DM Sans Bold"/>
              </a:rPr>
              <a:t>ENCODING</a:t>
            </a:r>
          </a:p>
        </p:txBody>
      </p:sp>
      <p:sp>
        <p:nvSpPr>
          <p:cNvPr name="TextBox 10" id="10"/>
          <p:cNvSpPr txBox="true"/>
          <p:nvPr/>
        </p:nvSpPr>
        <p:spPr>
          <a:xfrm rot="0">
            <a:off x="7292954" y="6672697"/>
            <a:ext cx="3798054" cy="318955"/>
          </a:xfrm>
          <a:prstGeom prst="rect">
            <a:avLst/>
          </a:prstGeom>
        </p:spPr>
        <p:txBody>
          <a:bodyPr anchor="t" rtlCol="false" tIns="0" lIns="0" bIns="0" rIns="0">
            <a:spAutoFit/>
          </a:bodyPr>
          <a:lstStyle/>
          <a:p>
            <a:pPr algn="l">
              <a:lnSpc>
                <a:spcPts val="2413"/>
              </a:lnSpc>
            </a:pPr>
            <a:r>
              <a:rPr lang="en-US" sz="2255">
                <a:solidFill>
                  <a:srgbClr val="433833"/>
                </a:solidFill>
                <a:latin typeface="DM Sans Bold"/>
                <a:ea typeface="DM Sans Bold"/>
                <a:cs typeface="DM Sans Bold"/>
                <a:sym typeface="DM Sans Bold"/>
              </a:rPr>
              <a:t>SCALING</a:t>
            </a:r>
          </a:p>
        </p:txBody>
      </p:sp>
      <p:sp>
        <p:nvSpPr>
          <p:cNvPr name="TextBox 11" id="11"/>
          <p:cNvSpPr txBox="true"/>
          <p:nvPr/>
        </p:nvSpPr>
        <p:spPr>
          <a:xfrm rot="0">
            <a:off x="12614133" y="6672697"/>
            <a:ext cx="3798054" cy="318955"/>
          </a:xfrm>
          <a:prstGeom prst="rect">
            <a:avLst/>
          </a:prstGeom>
        </p:spPr>
        <p:txBody>
          <a:bodyPr anchor="t" rtlCol="false" tIns="0" lIns="0" bIns="0" rIns="0">
            <a:spAutoFit/>
          </a:bodyPr>
          <a:lstStyle/>
          <a:p>
            <a:pPr algn="l">
              <a:lnSpc>
                <a:spcPts val="2413"/>
              </a:lnSpc>
            </a:pPr>
            <a:r>
              <a:rPr lang="en-US" sz="2255">
                <a:solidFill>
                  <a:srgbClr val="433833"/>
                </a:solidFill>
                <a:latin typeface="DM Sans Bold"/>
                <a:ea typeface="DM Sans Bold"/>
                <a:cs typeface="DM Sans Bold"/>
                <a:sym typeface="DM Sans Bold"/>
              </a:rPr>
              <a:t>ALGORITHM CHAIN</a:t>
            </a:r>
          </a:p>
        </p:txBody>
      </p:sp>
      <p:sp>
        <p:nvSpPr>
          <p:cNvPr name="TextBox 12" id="12"/>
          <p:cNvSpPr txBox="true"/>
          <p:nvPr/>
        </p:nvSpPr>
        <p:spPr>
          <a:xfrm rot="0">
            <a:off x="1028700" y="7254810"/>
            <a:ext cx="4931656" cy="1542188"/>
          </a:xfrm>
          <a:prstGeom prst="rect">
            <a:avLst/>
          </a:prstGeom>
        </p:spPr>
        <p:txBody>
          <a:bodyPr anchor="t" rtlCol="false" tIns="0" lIns="0" bIns="0" rIns="0">
            <a:spAutoFit/>
          </a:bodyPr>
          <a:lstStyle/>
          <a:p>
            <a:pPr algn="l">
              <a:lnSpc>
                <a:spcPts val="2413"/>
              </a:lnSpc>
            </a:pPr>
            <a:r>
              <a:rPr lang="en-US" sz="2255">
                <a:solidFill>
                  <a:srgbClr val="433833"/>
                </a:solidFill>
                <a:latin typeface="DM Sans Bold"/>
                <a:ea typeface="DM Sans Bold"/>
                <a:cs typeface="DM Sans Bold"/>
                <a:sym typeface="DM Sans Bold"/>
              </a:rPr>
              <a:t>One Hot</a:t>
            </a:r>
            <a:r>
              <a:rPr lang="en-US" sz="2255">
                <a:solidFill>
                  <a:srgbClr val="433833"/>
                </a:solidFill>
                <a:latin typeface="DM Sans"/>
                <a:ea typeface="DM Sans"/>
                <a:cs typeface="DM Sans"/>
                <a:sym typeface="DM Sans"/>
              </a:rPr>
              <a:t> encoding for Gear Type, Origin, and Options with less number of unique. </a:t>
            </a:r>
            <a:r>
              <a:rPr lang="en-US" sz="2255">
                <a:solidFill>
                  <a:srgbClr val="433833"/>
                </a:solidFill>
                <a:latin typeface="DM Sans Bold"/>
                <a:ea typeface="DM Sans Bold"/>
                <a:cs typeface="DM Sans Bold"/>
                <a:sym typeface="DM Sans Bold"/>
              </a:rPr>
              <a:t>Binary</a:t>
            </a:r>
            <a:r>
              <a:rPr lang="en-US" sz="2255">
                <a:solidFill>
                  <a:srgbClr val="433833"/>
                </a:solidFill>
                <a:latin typeface="DM Sans"/>
                <a:ea typeface="DM Sans"/>
                <a:cs typeface="DM Sans"/>
                <a:sym typeface="DM Sans"/>
              </a:rPr>
              <a:t> encoding for Car Type, Type, Regio, and Make with more number of unique.</a:t>
            </a:r>
          </a:p>
        </p:txBody>
      </p:sp>
      <p:sp>
        <p:nvSpPr>
          <p:cNvPr name="TextBox 13" id="13"/>
          <p:cNvSpPr txBox="true"/>
          <p:nvPr/>
        </p:nvSpPr>
        <p:spPr>
          <a:xfrm rot="0">
            <a:off x="7292954" y="7254810"/>
            <a:ext cx="3798054" cy="1542188"/>
          </a:xfrm>
          <a:prstGeom prst="rect">
            <a:avLst/>
          </a:prstGeom>
        </p:spPr>
        <p:txBody>
          <a:bodyPr anchor="t" rtlCol="false" tIns="0" lIns="0" bIns="0" rIns="0">
            <a:spAutoFit/>
          </a:bodyPr>
          <a:lstStyle/>
          <a:p>
            <a:pPr algn="l">
              <a:lnSpc>
                <a:spcPts val="2413"/>
              </a:lnSpc>
            </a:pPr>
            <a:r>
              <a:rPr lang="en-US" sz="2255">
                <a:solidFill>
                  <a:srgbClr val="433833"/>
                </a:solidFill>
                <a:latin typeface="DM Sans"/>
                <a:ea typeface="DM Sans"/>
                <a:cs typeface="DM Sans"/>
                <a:sym typeface="DM Sans"/>
              </a:rPr>
              <a:t>Using robust scaler since the data contain outliers. </a:t>
            </a:r>
            <a:r>
              <a:rPr lang="en-US" sz="2255">
                <a:solidFill>
                  <a:srgbClr val="433833"/>
                </a:solidFill>
                <a:latin typeface="DM Sans Bold"/>
                <a:ea typeface="DM Sans Bold"/>
                <a:cs typeface="DM Sans Bold"/>
                <a:sym typeface="DM Sans Bold"/>
              </a:rPr>
              <a:t>Robust scaler</a:t>
            </a:r>
            <a:r>
              <a:rPr lang="en-US" sz="2255">
                <a:solidFill>
                  <a:srgbClr val="433833"/>
                </a:solidFill>
                <a:latin typeface="DM Sans"/>
                <a:ea typeface="DM Sans"/>
                <a:cs typeface="DM Sans"/>
                <a:sym typeface="DM Sans"/>
              </a:rPr>
              <a:t> less sensitive to outliers. Scaling for Year, Engine size, and Mileage.</a:t>
            </a:r>
          </a:p>
        </p:txBody>
      </p:sp>
      <p:sp>
        <p:nvSpPr>
          <p:cNvPr name="TextBox 14" id="14"/>
          <p:cNvSpPr txBox="true"/>
          <p:nvPr/>
        </p:nvSpPr>
        <p:spPr>
          <a:xfrm rot="0">
            <a:off x="12614133" y="7251315"/>
            <a:ext cx="3798054" cy="932588"/>
          </a:xfrm>
          <a:prstGeom prst="rect">
            <a:avLst/>
          </a:prstGeom>
        </p:spPr>
        <p:txBody>
          <a:bodyPr anchor="t" rtlCol="false" tIns="0" lIns="0" bIns="0" rIns="0">
            <a:spAutoFit/>
          </a:bodyPr>
          <a:lstStyle/>
          <a:p>
            <a:pPr algn="l">
              <a:lnSpc>
                <a:spcPts val="2413"/>
              </a:lnSpc>
            </a:pPr>
            <a:r>
              <a:rPr lang="en-US" sz="2255">
                <a:solidFill>
                  <a:srgbClr val="433833"/>
                </a:solidFill>
                <a:latin typeface="DM Sans"/>
                <a:ea typeface="DM Sans"/>
                <a:cs typeface="DM Sans"/>
                <a:sym typeface="DM Sans"/>
              </a:rPr>
              <a:t>Put the encoding and scaling into </a:t>
            </a:r>
            <a:r>
              <a:rPr lang="en-US" sz="2255">
                <a:solidFill>
                  <a:srgbClr val="433833"/>
                </a:solidFill>
                <a:latin typeface="DM Sans Bold"/>
                <a:ea typeface="DM Sans Bold"/>
                <a:cs typeface="DM Sans Bold"/>
                <a:sym typeface="DM Sans Bold"/>
              </a:rPr>
              <a:t>Column Transformer</a:t>
            </a:r>
            <a:r>
              <a:rPr lang="en-US" sz="2255">
                <a:solidFill>
                  <a:srgbClr val="433833"/>
                </a:solidFill>
                <a:latin typeface="DM Sans"/>
                <a:ea typeface="DM Sans"/>
                <a:cs typeface="DM Sans"/>
                <a:sym typeface="DM Sans"/>
              </a:rPr>
              <a:t>.</a:t>
            </a:r>
          </a:p>
        </p:txBody>
      </p:sp>
      <p:sp>
        <p:nvSpPr>
          <p:cNvPr name="TextBox 15" id="15"/>
          <p:cNvSpPr txBox="true"/>
          <p:nvPr/>
        </p:nvSpPr>
        <p:spPr>
          <a:xfrm rot="0">
            <a:off x="12614133" y="5668133"/>
            <a:ext cx="819110" cy="976920"/>
          </a:xfrm>
          <a:prstGeom prst="rect">
            <a:avLst/>
          </a:prstGeom>
        </p:spPr>
        <p:txBody>
          <a:bodyPr anchor="t" rtlCol="false" tIns="0" lIns="0" bIns="0" rIns="0">
            <a:spAutoFit/>
          </a:bodyPr>
          <a:lstStyle/>
          <a:p>
            <a:pPr algn="l">
              <a:lnSpc>
                <a:spcPts val="7215"/>
              </a:lnSpc>
            </a:pPr>
            <a:r>
              <a:rPr lang="en-US" sz="7758">
                <a:solidFill>
                  <a:srgbClr val="1414B7"/>
                </a:solidFill>
                <a:latin typeface="DM Sans Bold"/>
                <a:ea typeface="DM Sans Bold"/>
                <a:cs typeface="DM Sans Bold"/>
                <a:sym typeface="DM Sans Bold"/>
              </a:rPr>
              <a:t>3</a:t>
            </a:r>
          </a:p>
        </p:txBody>
      </p:sp>
      <p:sp>
        <p:nvSpPr>
          <p:cNvPr name="AutoShape 16" id="16"/>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TextBox 17" id="17"/>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3 / Modelling</a:t>
            </a:r>
          </a:p>
        </p:txBody>
      </p:sp>
    </p:spTree>
  </p:cSld>
  <p:clrMapOvr>
    <a:masterClrMapping/>
  </p:clrMapOvr>
</p:sld>
</file>

<file path=ppt/slides/slide2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flipH="true">
            <a:off x="15494789" y="1123950"/>
            <a:ext cx="1764511" cy="0"/>
          </a:xfrm>
          <a:prstGeom prst="line">
            <a:avLst/>
          </a:prstGeom>
          <a:ln cap="flat" w="190500">
            <a:solidFill>
              <a:srgbClr val="ED6A3E"/>
            </a:solidFill>
            <a:prstDash val="solid"/>
            <a:headEnd type="none" len="sm" w="sm"/>
            <a:tailEnd type="none" len="sm" w="sm"/>
          </a:ln>
        </p:spPr>
      </p:sp>
      <p:grpSp>
        <p:nvGrpSpPr>
          <p:cNvPr name="Group 3" id="3"/>
          <p:cNvGrpSpPr/>
          <p:nvPr/>
        </p:nvGrpSpPr>
        <p:grpSpPr>
          <a:xfrm rot="0">
            <a:off x="4001275" y="6035652"/>
            <a:ext cx="3001254" cy="1502320"/>
            <a:chOff x="0" y="0"/>
            <a:chExt cx="4001671" cy="2003093"/>
          </a:xfrm>
        </p:grpSpPr>
        <p:sp>
          <p:nvSpPr>
            <p:cNvPr name="AutoShape 4" id="4"/>
            <p:cNvSpPr/>
            <p:nvPr/>
          </p:nvSpPr>
          <p:spPr>
            <a:xfrm flipH="true">
              <a:off x="901116" y="499884"/>
              <a:ext cx="684753" cy="252634"/>
            </a:xfrm>
            <a:prstGeom prst="line">
              <a:avLst/>
            </a:prstGeom>
            <a:ln cap="flat" w="81658">
              <a:solidFill>
                <a:srgbClr val="ED6A3E"/>
              </a:solidFill>
              <a:prstDash val="solid"/>
              <a:headEnd type="none" len="sm" w="sm"/>
              <a:tailEnd type="none" len="sm" w="sm"/>
            </a:ln>
          </p:spPr>
        </p:sp>
        <p:sp>
          <p:nvSpPr>
            <p:cNvPr name="AutoShape 5" id="5"/>
            <p:cNvSpPr/>
            <p:nvPr/>
          </p:nvSpPr>
          <p:spPr>
            <a:xfrm>
              <a:off x="1585869" y="499884"/>
              <a:ext cx="853661" cy="252634"/>
            </a:xfrm>
            <a:prstGeom prst="line">
              <a:avLst/>
            </a:prstGeom>
            <a:ln cap="flat" w="81658">
              <a:solidFill>
                <a:srgbClr val="ED6A3E"/>
              </a:solidFill>
              <a:prstDash val="solid"/>
              <a:headEnd type="none" len="sm" w="sm"/>
              <a:tailEnd type="none" len="sm" w="sm"/>
            </a:ln>
          </p:spPr>
        </p:sp>
        <p:sp>
          <p:nvSpPr>
            <p:cNvPr name="AutoShape 6" id="6"/>
            <p:cNvSpPr/>
            <p:nvPr/>
          </p:nvSpPr>
          <p:spPr>
            <a:xfrm>
              <a:off x="2439530" y="1252402"/>
              <a:ext cx="877389" cy="250807"/>
            </a:xfrm>
            <a:prstGeom prst="line">
              <a:avLst/>
            </a:prstGeom>
            <a:ln cap="flat" w="81658">
              <a:solidFill>
                <a:srgbClr val="ED6A3E"/>
              </a:solidFill>
              <a:prstDash val="solid"/>
              <a:headEnd type="none" len="sm" w="sm"/>
              <a:tailEnd type="none" len="sm" w="sm"/>
            </a:ln>
          </p:spPr>
        </p:sp>
        <p:grpSp>
          <p:nvGrpSpPr>
            <p:cNvPr name="Group 7" id="7"/>
            <p:cNvGrpSpPr/>
            <p:nvPr/>
          </p:nvGrpSpPr>
          <p:grpSpPr>
            <a:xfrm rot="0">
              <a:off x="901116" y="0"/>
              <a:ext cx="1369505" cy="499884"/>
              <a:chOff x="0" y="0"/>
              <a:chExt cx="589022" cy="214999"/>
            </a:xfrm>
          </p:grpSpPr>
          <p:sp>
            <p:nvSpPr>
              <p:cNvPr name="Freeform 8" id="8"/>
              <p:cNvSpPr/>
              <p:nvPr/>
            </p:nvSpPr>
            <p:spPr>
              <a:xfrm flipH="false" flipV="false" rot="0">
                <a:off x="0" y="0"/>
                <a:ext cx="589022" cy="214999"/>
              </a:xfrm>
              <a:custGeom>
                <a:avLst/>
                <a:gdLst/>
                <a:ahLst/>
                <a:cxnLst/>
                <a:rect r="r" b="b" t="t" l="l"/>
                <a:pathLst>
                  <a:path h="214999" w="589022">
                    <a:moveTo>
                      <a:pt x="107500" y="0"/>
                    </a:moveTo>
                    <a:lnTo>
                      <a:pt x="481522" y="0"/>
                    </a:lnTo>
                    <a:cubicBezTo>
                      <a:pt x="540893" y="0"/>
                      <a:pt x="589022" y="48129"/>
                      <a:pt x="589022" y="107500"/>
                    </a:cubicBezTo>
                    <a:lnTo>
                      <a:pt x="589022" y="107500"/>
                    </a:lnTo>
                    <a:cubicBezTo>
                      <a:pt x="589022" y="136010"/>
                      <a:pt x="577696" y="163353"/>
                      <a:pt x="557536" y="183513"/>
                    </a:cubicBezTo>
                    <a:cubicBezTo>
                      <a:pt x="537376" y="203673"/>
                      <a:pt x="510033" y="214999"/>
                      <a:pt x="481522" y="214999"/>
                    </a:cubicBezTo>
                    <a:lnTo>
                      <a:pt x="107500" y="214999"/>
                    </a:lnTo>
                    <a:cubicBezTo>
                      <a:pt x="48129" y="214999"/>
                      <a:pt x="0" y="166870"/>
                      <a:pt x="0" y="107500"/>
                    </a:cubicBezTo>
                    <a:lnTo>
                      <a:pt x="0" y="107500"/>
                    </a:lnTo>
                    <a:cubicBezTo>
                      <a:pt x="0" y="48129"/>
                      <a:pt x="48129" y="0"/>
                      <a:pt x="107500" y="0"/>
                    </a:cubicBezTo>
                    <a:close/>
                  </a:path>
                </a:pathLst>
              </a:custGeom>
              <a:solidFill>
                <a:srgbClr val="1414B7"/>
              </a:solidFill>
            </p:spPr>
          </p:sp>
          <p:sp>
            <p:nvSpPr>
              <p:cNvPr name="TextBox 9" id="9"/>
              <p:cNvSpPr txBox="true"/>
              <p:nvPr/>
            </p:nvSpPr>
            <p:spPr>
              <a:xfrm>
                <a:off x="0" y="28575"/>
                <a:ext cx="589022" cy="186424"/>
              </a:xfrm>
              <a:prstGeom prst="rect">
                <a:avLst/>
              </a:prstGeom>
            </p:spPr>
            <p:txBody>
              <a:bodyPr anchor="ctr" rtlCol="false" tIns="50800" lIns="50800" bIns="50800" rIns="50800"/>
              <a:lstStyle/>
              <a:p>
                <a:pPr algn="ctr">
                  <a:lnSpc>
                    <a:spcPts val="2675"/>
                  </a:lnSpc>
                </a:pPr>
              </a:p>
            </p:txBody>
          </p:sp>
        </p:grpSp>
        <p:grpSp>
          <p:nvGrpSpPr>
            <p:cNvPr name="Group 10" id="10"/>
            <p:cNvGrpSpPr/>
            <p:nvPr/>
          </p:nvGrpSpPr>
          <p:grpSpPr>
            <a:xfrm rot="0">
              <a:off x="0" y="752518"/>
              <a:ext cx="1369505" cy="499884"/>
              <a:chOff x="0" y="0"/>
              <a:chExt cx="589022" cy="214999"/>
            </a:xfrm>
          </p:grpSpPr>
          <p:sp>
            <p:nvSpPr>
              <p:cNvPr name="Freeform 11" id="11"/>
              <p:cNvSpPr/>
              <p:nvPr/>
            </p:nvSpPr>
            <p:spPr>
              <a:xfrm flipH="false" flipV="false" rot="0">
                <a:off x="0" y="0"/>
                <a:ext cx="589022" cy="214999"/>
              </a:xfrm>
              <a:custGeom>
                <a:avLst/>
                <a:gdLst/>
                <a:ahLst/>
                <a:cxnLst/>
                <a:rect r="r" b="b" t="t" l="l"/>
                <a:pathLst>
                  <a:path h="214999" w="589022">
                    <a:moveTo>
                      <a:pt x="107500" y="0"/>
                    </a:moveTo>
                    <a:lnTo>
                      <a:pt x="481522" y="0"/>
                    </a:lnTo>
                    <a:cubicBezTo>
                      <a:pt x="540893" y="0"/>
                      <a:pt x="589022" y="48129"/>
                      <a:pt x="589022" y="107500"/>
                    </a:cubicBezTo>
                    <a:lnTo>
                      <a:pt x="589022" y="107500"/>
                    </a:lnTo>
                    <a:cubicBezTo>
                      <a:pt x="589022" y="136010"/>
                      <a:pt x="577696" y="163353"/>
                      <a:pt x="557536" y="183513"/>
                    </a:cubicBezTo>
                    <a:cubicBezTo>
                      <a:pt x="537376" y="203673"/>
                      <a:pt x="510033" y="214999"/>
                      <a:pt x="481522" y="214999"/>
                    </a:cubicBezTo>
                    <a:lnTo>
                      <a:pt x="107500" y="214999"/>
                    </a:lnTo>
                    <a:cubicBezTo>
                      <a:pt x="48129" y="214999"/>
                      <a:pt x="0" y="166870"/>
                      <a:pt x="0" y="107500"/>
                    </a:cubicBezTo>
                    <a:lnTo>
                      <a:pt x="0" y="107500"/>
                    </a:lnTo>
                    <a:cubicBezTo>
                      <a:pt x="0" y="48129"/>
                      <a:pt x="48129" y="0"/>
                      <a:pt x="107500" y="0"/>
                    </a:cubicBezTo>
                    <a:close/>
                  </a:path>
                </a:pathLst>
              </a:custGeom>
              <a:solidFill>
                <a:srgbClr val="1414B7"/>
              </a:solidFill>
            </p:spPr>
          </p:sp>
          <p:sp>
            <p:nvSpPr>
              <p:cNvPr name="TextBox 12" id="12"/>
              <p:cNvSpPr txBox="true"/>
              <p:nvPr/>
            </p:nvSpPr>
            <p:spPr>
              <a:xfrm>
                <a:off x="0" y="28575"/>
                <a:ext cx="589022" cy="186424"/>
              </a:xfrm>
              <a:prstGeom prst="rect">
                <a:avLst/>
              </a:prstGeom>
            </p:spPr>
            <p:txBody>
              <a:bodyPr anchor="ctr" rtlCol="false" tIns="50800" lIns="50800" bIns="50800" rIns="50800"/>
              <a:lstStyle/>
              <a:p>
                <a:pPr algn="ctr">
                  <a:lnSpc>
                    <a:spcPts val="2675"/>
                  </a:lnSpc>
                </a:pPr>
              </a:p>
            </p:txBody>
          </p:sp>
        </p:grpSp>
        <p:grpSp>
          <p:nvGrpSpPr>
            <p:cNvPr name="Group 13" id="13"/>
            <p:cNvGrpSpPr/>
            <p:nvPr/>
          </p:nvGrpSpPr>
          <p:grpSpPr>
            <a:xfrm rot="0">
              <a:off x="877389" y="1503209"/>
              <a:ext cx="1369505" cy="499884"/>
              <a:chOff x="0" y="0"/>
              <a:chExt cx="589022" cy="214999"/>
            </a:xfrm>
          </p:grpSpPr>
          <p:sp>
            <p:nvSpPr>
              <p:cNvPr name="Freeform 14" id="14"/>
              <p:cNvSpPr/>
              <p:nvPr/>
            </p:nvSpPr>
            <p:spPr>
              <a:xfrm flipH="false" flipV="false" rot="0">
                <a:off x="0" y="0"/>
                <a:ext cx="589022" cy="214999"/>
              </a:xfrm>
              <a:custGeom>
                <a:avLst/>
                <a:gdLst/>
                <a:ahLst/>
                <a:cxnLst/>
                <a:rect r="r" b="b" t="t" l="l"/>
                <a:pathLst>
                  <a:path h="214999" w="589022">
                    <a:moveTo>
                      <a:pt x="107500" y="0"/>
                    </a:moveTo>
                    <a:lnTo>
                      <a:pt x="481522" y="0"/>
                    </a:lnTo>
                    <a:cubicBezTo>
                      <a:pt x="540893" y="0"/>
                      <a:pt x="589022" y="48129"/>
                      <a:pt x="589022" y="107500"/>
                    </a:cubicBezTo>
                    <a:lnTo>
                      <a:pt x="589022" y="107500"/>
                    </a:lnTo>
                    <a:cubicBezTo>
                      <a:pt x="589022" y="136010"/>
                      <a:pt x="577696" y="163353"/>
                      <a:pt x="557536" y="183513"/>
                    </a:cubicBezTo>
                    <a:cubicBezTo>
                      <a:pt x="537376" y="203673"/>
                      <a:pt x="510033" y="214999"/>
                      <a:pt x="481522" y="214999"/>
                    </a:cubicBezTo>
                    <a:lnTo>
                      <a:pt x="107500" y="214999"/>
                    </a:lnTo>
                    <a:cubicBezTo>
                      <a:pt x="48129" y="214999"/>
                      <a:pt x="0" y="166870"/>
                      <a:pt x="0" y="107500"/>
                    </a:cubicBezTo>
                    <a:lnTo>
                      <a:pt x="0" y="107500"/>
                    </a:lnTo>
                    <a:cubicBezTo>
                      <a:pt x="0" y="48129"/>
                      <a:pt x="48129" y="0"/>
                      <a:pt x="107500" y="0"/>
                    </a:cubicBezTo>
                    <a:close/>
                  </a:path>
                </a:pathLst>
              </a:custGeom>
              <a:solidFill>
                <a:srgbClr val="1414B7"/>
              </a:solidFill>
            </p:spPr>
          </p:sp>
          <p:sp>
            <p:nvSpPr>
              <p:cNvPr name="TextBox 15" id="15"/>
              <p:cNvSpPr txBox="true"/>
              <p:nvPr/>
            </p:nvSpPr>
            <p:spPr>
              <a:xfrm>
                <a:off x="0" y="28575"/>
                <a:ext cx="589022" cy="186424"/>
              </a:xfrm>
              <a:prstGeom prst="rect">
                <a:avLst/>
              </a:prstGeom>
            </p:spPr>
            <p:txBody>
              <a:bodyPr anchor="ctr" rtlCol="false" tIns="50800" lIns="50800" bIns="50800" rIns="50800"/>
              <a:lstStyle/>
              <a:p>
                <a:pPr algn="ctr">
                  <a:lnSpc>
                    <a:spcPts val="2675"/>
                  </a:lnSpc>
                </a:pPr>
              </a:p>
            </p:txBody>
          </p:sp>
        </p:grpSp>
        <p:grpSp>
          <p:nvGrpSpPr>
            <p:cNvPr name="Group 16" id="16"/>
            <p:cNvGrpSpPr/>
            <p:nvPr/>
          </p:nvGrpSpPr>
          <p:grpSpPr>
            <a:xfrm rot="0">
              <a:off x="1754777" y="752518"/>
              <a:ext cx="1369505" cy="499884"/>
              <a:chOff x="0" y="0"/>
              <a:chExt cx="589022" cy="214999"/>
            </a:xfrm>
          </p:grpSpPr>
          <p:sp>
            <p:nvSpPr>
              <p:cNvPr name="Freeform 17" id="17"/>
              <p:cNvSpPr/>
              <p:nvPr/>
            </p:nvSpPr>
            <p:spPr>
              <a:xfrm flipH="false" flipV="false" rot="0">
                <a:off x="0" y="0"/>
                <a:ext cx="589022" cy="214999"/>
              </a:xfrm>
              <a:custGeom>
                <a:avLst/>
                <a:gdLst/>
                <a:ahLst/>
                <a:cxnLst/>
                <a:rect r="r" b="b" t="t" l="l"/>
                <a:pathLst>
                  <a:path h="214999" w="589022">
                    <a:moveTo>
                      <a:pt x="107500" y="0"/>
                    </a:moveTo>
                    <a:lnTo>
                      <a:pt x="481522" y="0"/>
                    </a:lnTo>
                    <a:cubicBezTo>
                      <a:pt x="540893" y="0"/>
                      <a:pt x="589022" y="48129"/>
                      <a:pt x="589022" y="107500"/>
                    </a:cubicBezTo>
                    <a:lnTo>
                      <a:pt x="589022" y="107500"/>
                    </a:lnTo>
                    <a:cubicBezTo>
                      <a:pt x="589022" y="136010"/>
                      <a:pt x="577696" y="163353"/>
                      <a:pt x="557536" y="183513"/>
                    </a:cubicBezTo>
                    <a:cubicBezTo>
                      <a:pt x="537376" y="203673"/>
                      <a:pt x="510033" y="214999"/>
                      <a:pt x="481522" y="214999"/>
                    </a:cubicBezTo>
                    <a:lnTo>
                      <a:pt x="107500" y="214999"/>
                    </a:lnTo>
                    <a:cubicBezTo>
                      <a:pt x="48129" y="214999"/>
                      <a:pt x="0" y="166870"/>
                      <a:pt x="0" y="107500"/>
                    </a:cubicBezTo>
                    <a:lnTo>
                      <a:pt x="0" y="107500"/>
                    </a:lnTo>
                    <a:cubicBezTo>
                      <a:pt x="0" y="48129"/>
                      <a:pt x="48129" y="0"/>
                      <a:pt x="107500" y="0"/>
                    </a:cubicBezTo>
                    <a:close/>
                  </a:path>
                </a:pathLst>
              </a:custGeom>
              <a:solidFill>
                <a:srgbClr val="1414B7"/>
              </a:solidFill>
            </p:spPr>
          </p:sp>
          <p:sp>
            <p:nvSpPr>
              <p:cNvPr name="TextBox 18" id="18"/>
              <p:cNvSpPr txBox="true"/>
              <p:nvPr/>
            </p:nvSpPr>
            <p:spPr>
              <a:xfrm>
                <a:off x="0" y="28575"/>
                <a:ext cx="589022" cy="186424"/>
              </a:xfrm>
              <a:prstGeom prst="rect">
                <a:avLst/>
              </a:prstGeom>
            </p:spPr>
            <p:txBody>
              <a:bodyPr anchor="ctr" rtlCol="false" tIns="50800" lIns="50800" bIns="50800" rIns="50800"/>
              <a:lstStyle/>
              <a:p>
                <a:pPr algn="ctr">
                  <a:lnSpc>
                    <a:spcPts val="2675"/>
                  </a:lnSpc>
                </a:pPr>
              </a:p>
            </p:txBody>
          </p:sp>
        </p:grpSp>
        <p:grpSp>
          <p:nvGrpSpPr>
            <p:cNvPr name="Group 19" id="19"/>
            <p:cNvGrpSpPr/>
            <p:nvPr/>
          </p:nvGrpSpPr>
          <p:grpSpPr>
            <a:xfrm rot="0">
              <a:off x="2632166" y="1503209"/>
              <a:ext cx="1369505" cy="499884"/>
              <a:chOff x="0" y="0"/>
              <a:chExt cx="589022" cy="214999"/>
            </a:xfrm>
          </p:grpSpPr>
          <p:sp>
            <p:nvSpPr>
              <p:cNvPr name="Freeform 20" id="20"/>
              <p:cNvSpPr/>
              <p:nvPr/>
            </p:nvSpPr>
            <p:spPr>
              <a:xfrm flipH="false" flipV="false" rot="0">
                <a:off x="0" y="0"/>
                <a:ext cx="589022" cy="214999"/>
              </a:xfrm>
              <a:custGeom>
                <a:avLst/>
                <a:gdLst/>
                <a:ahLst/>
                <a:cxnLst/>
                <a:rect r="r" b="b" t="t" l="l"/>
                <a:pathLst>
                  <a:path h="214999" w="589022">
                    <a:moveTo>
                      <a:pt x="107500" y="0"/>
                    </a:moveTo>
                    <a:lnTo>
                      <a:pt x="481522" y="0"/>
                    </a:lnTo>
                    <a:cubicBezTo>
                      <a:pt x="540893" y="0"/>
                      <a:pt x="589022" y="48129"/>
                      <a:pt x="589022" y="107500"/>
                    </a:cubicBezTo>
                    <a:lnTo>
                      <a:pt x="589022" y="107500"/>
                    </a:lnTo>
                    <a:cubicBezTo>
                      <a:pt x="589022" y="136010"/>
                      <a:pt x="577696" y="163353"/>
                      <a:pt x="557536" y="183513"/>
                    </a:cubicBezTo>
                    <a:cubicBezTo>
                      <a:pt x="537376" y="203673"/>
                      <a:pt x="510033" y="214999"/>
                      <a:pt x="481522" y="214999"/>
                    </a:cubicBezTo>
                    <a:lnTo>
                      <a:pt x="107500" y="214999"/>
                    </a:lnTo>
                    <a:cubicBezTo>
                      <a:pt x="48129" y="214999"/>
                      <a:pt x="0" y="166870"/>
                      <a:pt x="0" y="107500"/>
                    </a:cubicBezTo>
                    <a:lnTo>
                      <a:pt x="0" y="107500"/>
                    </a:lnTo>
                    <a:cubicBezTo>
                      <a:pt x="0" y="48129"/>
                      <a:pt x="48129" y="0"/>
                      <a:pt x="107500" y="0"/>
                    </a:cubicBezTo>
                    <a:close/>
                  </a:path>
                </a:pathLst>
              </a:custGeom>
              <a:solidFill>
                <a:srgbClr val="1414B7"/>
              </a:solidFill>
            </p:spPr>
          </p:sp>
          <p:sp>
            <p:nvSpPr>
              <p:cNvPr name="TextBox 21" id="21"/>
              <p:cNvSpPr txBox="true"/>
              <p:nvPr/>
            </p:nvSpPr>
            <p:spPr>
              <a:xfrm>
                <a:off x="0" y="28575"/>
                <a:ext cx="589022" cy="186424"/>
              </a:xfrm>
              <a:prstGeom prst="rect">
                <a:avLst/>
              </a:prstGeom>
            </p:spPr>
            <p:txBody>
              <a:bodyPr anchor="ctr" rtlCol="false" tIns="50800" lIns="50800" bIns="50800" rIns="50800"/>
              <a:lstStyle/>
              <a:p>
                <a:pPr algn="ctr">
                  <a:lnSpc>
                    <a:spcPts val="2675"/>
                  </a:lnSpc>
                </a:pPr>
              </a:p>
            </p:txBody>
          </p:sp>
        </p:grpSp>
        <p:sp>
          <p:nvSpPr>
            <p:cNvPr name="AutoShape 22" id="22"/>
            <p:cNvSpPr/>
            <p:nvPr/>
          </p:nvSpPr>
          <p:spPr>
            <a:xfrm flipV="true">
              <a:off x="1754777" y="1252402"/>
              <a:ext cx="684753" cy="250807"/>
            </a:xfrm>
            <a:prstGeom prst="line">
              <a:avLst/>
            </a:prstGeom>
            <a:ln cap="flat" w="81658">
              <a:solidFill>
                <a:srgbClr val="ED6A3E"/>
              </a:solidFill>
              <a:prstDash val="solid"/>
              <a:headEnd type="none" len="sm" w="sm"/>
              <a:tailEnd type="none" len="sm" w="sm"/>
            </a:ln>
          </p:spPr>
        </p:sp>
      </p:grpSp>
      <p:grpSp>
        <p:nvGrpSpPr>
          <p:cNvPr name="Group 23" id="23"/>
          <p:cNvGrpSpPr/>
          <p:nvPr/>
        </p:nvGrpSpPr>
        <p:grpSpPr>
          <a:xfrm rot="0">
            <a:off x="7766386" y="5798667"/>
            <a:ext cx="1976290" cy="1976290"/>
            <a:chOff x="0" y="0"/>
            <a:chExt cx="2635053" cy="2635053"/>
          </a:xfrm>
        </p:grpSpPr>
        <p:grpSp>
          <p:nvGrpSpPr>
            <p:cNvPr name="Group 24" id="24"/>
            <p:cNvGrpSpPr/>
            <p:nvPr/>
          </p:nvGrpSpPr>
          <p:grpSpPr>
            <a:xfrm rot="0">
              <a:off x="0" y="0"/>
              <a:ext cx="2635053" cy="2635053"/>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 cap="sq">
                <a:solidFill>
                  <a:srgbClr val="1414B7"/>
                </a:solidFill>
                <a:prstDash val="solid"/>
                <a:miter/>
              </a:ln>
            </p:spPr>
          </p:sp>
          <p:sp>
            <p:nvSpPr>
              <p:cNvPr name="TextBox 26" id="26"/>
              <p:cNvSpPr txBox="true"/>
              <p:nvPr/>
            </p:nvSpPr>
            <p:spPr>
              <a:xfrm>
                <a:off x="76200" y="104775"/>
                <a:ext cx="660400" cy="631825"/>
              </a:xfrm>
              <a:prstGeom prst="rect">
                <a:avLst/>
              </a:prstGeom>
            </p:spPr>
            <p:txBody>
              <a:bodyPr anchor="ctr" rtlCol="false" tIns="43508" lIns="43508" bIns="43508" rIns="43508"/>
              <a:lstStyle/>
              <a:p>
                <a:pPr algn="ctr">
                  <a:lnSpc>
                    <a:spcPts val="2674"/>
                  </a:lnSpc>
                </a:pPr>
              </a:p>
            </p:txBody>
          </p:sp>
        </p:grpSp>
        <p:sp>
          <p:nvSpPr>
            <p:cNvPr name="AutoShape 27" id="27"/>
            <p:cNvSpPr/>
            <p:nvPr/>
          </p:nvSpPr>
          <p:spPr>
            <a:xfrm flipH="true" flipV="true">
              <a:off x="930202" y="978067"/>
              <a:ext cx="387324" cy="339459"/>
            </a:xfrm>
            <a:prstGeom prst="line">
              <a:avLst/>
            </a:prstGeom>
            <a:ln cap="flat" w="54479">
              <a:solidFill>
                <a:srgbClr val="ED6A3E"/>
              </a:solidFill>
              <a:prstDash val="solid"/>
              <a:headEnd type="none" len="sm" w="sm"/>
              <a:tailEnd type="none" len="sm" w="sm"/>
            </a:ln>
          </p:spPr>
        </p:sp>
        <p:sp>
          <p:nvSpPr>
            <p:cNvPr name="AutoShape 28" id="28"/>
            <p:cNvSpPr/>
            <p:nvPr/>
          </p:nvSpPr>
          <p:spPr>
            <a:xfrm flipV="true">
              <a:off x="1116671" y="1505216"/>
              <a:ext cx="197145" cy="275816"/>
            </a:xfrm>
            <a:prstGeom prst="line">
              <a:avLst/>
            </a:prstGeom>
            <a:ln cap="flat" w="54479">
              <a:solidFill>
                <a:srgbClr val="ED6A3E"/>
              </a:solidFill>
              <a:prstDash val="solid"/>
              <a:headEnd type="none" len="sm" w="sm"/>
              <a:tailEnd type="none" len="sm" w="sm"/>
            </a:ln>
          </p:spPr>
        </p:sp>
        <p:sp>
          <p:nvSpPr>
            <p:cNvPr name="AutoShape 29" id="29"/>
            <p:cNvSpPr/>
            <p:nvPr/>
          </p:nvSpPr>
          <p:spPr>
            <a:xfrm flipV="true">
              <a:off x="1401170" y="1225739"/>
              <a:ext cx="501264" cy="137908"/>
            </a:xfrm>
            <a:prstGeom prst="line">
              <a:avLst/>
            </a:prstGeom>
            <a:ln cap="flat" w="54479">
              <a:solidFill>
                <a:srgbClr val="ED6A3E"/>
              </a:solidFill>
              <a:prstDash val="solid"/>
              <a:headEnd type="none" len="sm" w="sm"/>
              <a:tailEnd type="none" len="sm" w="sm"/>
            </a:ln>
          </p:spPr>
        </p:sp>
        <p:grpSp>
          <p:nvGrpSpPr>
            <p:cNvPr name="Group 30" id="30"/>
            <p:cNvGrpSpPr/>
            <p:nvPr/>
          </p:nvGrpSpPr>
          <p:grpSpPr>
            <a:xfrm rot="0">
              <a:off x="1756386" y="908604"/>
              <a:ext cx="479929" cy="419938"/>
              <a:chOff x="0" y="0"/>
              <a:chExt cx="812800" cy="711200"/>
            </a:xfrm>
          </p:grpSpPr>
          <p:sp>
            <p:nvSpPr>
              <p:cNvPr name="Freeform 31" id="31"/>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3C56D4"/>
              </a:solidFill>
            </p:spPr>
          </p:sp>
          <p:sp>
            <p:nvSpPr>
              <p:cNvPr name="TextBox 32" id="32"/>
              <p:cNvSpPr txBox="true"/>
              <p:nvPr/>
            </p:nvSpPr>
            <p:spPr>
              <a:xfrm>
                <a:off x="127000" y="358775"/>
                <a:ext cx="558800" cy="301625"/>
              </a:xfrm>
              <a:prstGeom prst="rect">
                <a:avLst/>
              </a:prstGeom>
            </p:spPr>
            <p:txBody>
              <a:bodyPr anchor="ctr" rtlCol="false" tIns="33116" lIns="33116" bIns="33116" rIns="33116"/>
              <a:lstStyle/>
              <a:p>
                <a:pPr algn="ctr">
                  <a:lnSpc>
                    <a:spcPts val="2674"/>
                  </a:lnSpc>
                </a:pPr>
              </a:p>
            </p:txBody>
          </p:sp>
        </p:grpSp>
        <p:grpSp>
          <p:nvGrpSpPr>
            <p:cNvPr name="Group 33" id="33"/>
            <p:cNvGrpSpPr/>
            <p:nvPr/>
          </p:nvGrpSpPr>
          <p:grpSpPr>
            <a:xfrm rot="2733304">
              <a:off x="1131337" y="1182365"/>
              <a:ext cx="412336" cy="412336"/>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558800" y="0"/>
                    </a:moveTo>
                    <a:lnTo>
                      <a:pt x="254000" y="0"/>
                    </a:lnTo>
                    <a:lnTo>
                      <a:pt x="254000" y="254000"/>
                    </a:lnTo>
                    <a:lnTo>
                      <a:pt x="0" y="254000"/>
                    </a:lnTo>
                    <a:lnTo>
                      <a:pt x="0" y="558800"/>
                    </a:lnTo>
                    <a:lnTo>
                      <a:pt x="254000" y="558800"/>
                    </a:lnTo>
                    <a:lnTo>
                      <a:pt x="254000" y="812800"/>
                    </a:lnTo>
                    <a:lnTo>
                      <a:pt x="558800" y="812800"/>
                    </a:lnTo>
                    <a:lnTo>
                      <a:pt x="558800" y="558800"/>
                    </a:lnTo>
                    <a:lnTo>
                      <a:pt x="812800" y="558800"/>
                    </a:lnTo>
                    <a:lnTo>
                      <a:pt x="812800" y="254000"/>
                    </a:lnTo>
                    <a:lnTo>
                      <a:pt x="558800" y="254000"/>
                    </a:lnTo>
                    <a:lnTo>
                      <a:pt x="558800" y="0"/>
                    </a:lnTo>
                    <a:close/>
                  </a:path>
                </a:pathLst>
              </a:custGeom>
              <a:solidFill>
                <a:srgbClr val="1414B7"/>
              </a:solidFill>
            </p:spPr>
          </p:sp>
          <p:sp>
            <p:nvSpPr>
              <p:cNvPr name="TextBox 35" id="35"/>
              <p:cNvSpPr txBox="true"/>
              <p:nvPr/>
            </p:nvSpPr>
            <p:spPr>
              <a:xfrm>
                <a:off x="190500" y="219075"/>
                <a:ext cx="431800" cy="403225"/>
              </a:xfrm>
              <a:prstGeom prst="rect">
                <a:avLst/>
              </a:prstGeom>
            </p:spPr>
            <p:txBody>
              <a:bodyPr anchor="ctr" rtlCol="false" tIns="33116" lIns="33116" bIns="33116" rIns="33116"/>
              <a:lstStyle/>
              <a:p>
                <a:pPr algn="ctr">
                  <a:lnSpc>
                    <a:spcPts val="2674"/>
                  </a:lnSpc>
                </a:pPr>
              </a:p>
            </p:txBody>
          </p:sp>
        </p:grpSp>
        <p:grpSp>
          <p:nvGrpSpPr>
            <p:cNvPr name="Group 36" id="36"/>
            <p:cNvGrpSpPr/>
            <p:nvPr/>
          </p:nvGrpSpPr>
          <p:grpSpPr>
            <a:xfrm rot="0">
              <a:off x="566024" y="534228"/>
              <a:ext cx="479929" cy="479929"/>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38" id="38"/>
              <p:cNvSpPr txBox="true"/>
              <p:nvPr/>
            </p:nvSpPr>
            <p:spPr>
              <a:xfrm>
                <a:off x="76200" y="104775"/>
                <a:ext cx="660400" cy="631825"/>
              </a:xfrm>
              <a:prstGeom prst="rect">
                <a:avLst/>
              </a:prstGeom>
            </p:spPr>
            <p:txBody>
              <a:bodyPr anchor="ctr" rtlCol="false" tIns="33116" lIns="33116" bIns="33116" rIns="33116"/>
              <a:lstStyle/>
              <a:p>
                <a:pPr algn="ctr">
                  <a:lnSpc>
                    <a:spcPts val="2674"/>
                  </a:lnSpc>
                </a:pPr>
              </a:p>
            </p:txBody>
          </p:sp>
        </p:grpSp>
        <p:grpSp>
          <p:nvGrpSpPr>
            <p:cNvPr name="Group 39" id="39"/>
            <p:cNvGrpSpPr/>
            <p:nvPr/>
          </p:nvGrpSpPr>
          <p:grpSpPr>
            <a:xfrm rot="0">
              <a:off x="805988" y="1713136"/>
              <a:ext cx="479929" cy="479929"/>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41" id="41"/>
              <p:cNvSpPr txBox="true"/>
              <p:nvPr/>
            </p:nvSpPr>
            <p:spPr>
              <a:xfrm>
                <a:off x="76200" y="104775"/>
                <a:ext cx="660400" cy="631825"/>
              </a:xfrm>
              <a:prstGeom prst="rect">
                <a:avLst/>
              </a:prstGeom>
            </p:spPr>
            <p:txBody>
              <a:bodyPr anchor="ctr" rtlCol="false" tIns="33116" lIns="33116" bIns="33116" rIns="33116"/>
              <a:lstStyle/>
              <a:p>
                <a:pPr algn="ctr">
                  <a:lnSpc>
                    <a:spcPts val="2674"/>
                  </a:lnSpc>
                </a:pPr>
              </a:p>
            </p:txBody>
          </p:sp>
        </p:grpSp>
      </p:grpSp>
      <p:grpSp>
        <p:nvGrpSpPr>
          <p:cNvPr name="Group 42" id="42"/>
          <p:cNvGrpSpPr/>
          <p:nvPr/>
        </p:nvGrpSpPr>
        <p:grpSpPr>
          <a:xfrm rot="0">
            <a:off x="1028700" y="5908524"/>
            <a:ext cx="1790107" cy="1756576"/>
            <a:chOff x="0" y="0"/>
            <a:chExt cx="2386809" cy="2342102"/>
          </a:xfrm>
        </p:grpSpPr>
        <p:sp>
          <p:nvSpPr>
            <p:cNvPr name="AutoShape 43" id="43"/>
            <p:cNvSpPr/>
            <p:nvPr/>
          </p:nvSpPr>
          <p:spPr>
            <a:xfrm flipV="true">
              <a:off x="57257" y="2284845"/>
              <a:ext cx="2284845" cy="0"/>
            </a:xfrm>
            <a:prstGeom prst="line">
              <a:avLst/>
            </a:prstGeom>
            <a:ln cap="flat" w="114514">
              <a:solidFill>
                <a:srgbClr val="1414B7"/>
              </a:solidFill>
              <a:prstDash val="solid"/>
              <a:headEnd type="none" len="sm" w="sm"/>
              <a:tailEnd type="none" len="sm" w="sm"/>
            </a:ln>
          </p:spPr>
        </p:sp>
        <p:sp>
          <p:nvSpPr>
            <p:cNvPr name="AutoShape 44" id="44"/>
            <p:cNvSpPr/>
            <p:nvPr/>
          </p:nvSpPr>
          <p:spPr>
            <a:xfrm flipV="true">
              <a:off x="57257" y="0"/>
              <a:ext cx="0" cy="2284845"/>
            </a:xfrm>
            <a:prstGeom prst="line">
              <a:avLst/>
            </a:prstGeom>
            <a:ln cap="flat" w="114514">
              <a:solidFill>
                <a:srgbClr val="1414B7"/>
              </a:solidFill>
              <a:prstDash val="solid"/>
              <a:headEnd type="none" len="sm" w="sm"/>
              <a:tailEnd type="none" len="sm" w="sm"/>
            </a:ln>
          </p:spPr>
        </p:sp>
        <p:sp>
          <p:nvSpPr>
            <p:cNvPr name="AutoShape 45" id="45"/>
            <p:cNvSpPr/>
            <p:nvPr/>
          </p:nvSpPr>
          <p:spPr>
            <a:xfrm flipV="true">
              <a:off x="57257" y="527355"/>
              <a:ext cx="1757490" cy="1757490"/>
            </a:xfrm>
            <a:prstGeom prst="line">
              <a:avLst/>
            </a:prstGeom>
            <a:ln cap="flat" w="114514">
              <a:solidFill>
                <a:srgbClr val="ED6A3E"/>
              </a:solidFill>
              <a:prstDash val="solid"/>
              <a:headEnd type="none" len="sm" w="sm"/>
              <a:tailEnd type="arrow" len="sm" w="med"/>
            </a:ln>
          </p:spPr>
        </p:sp>
        <p:grpSp>
          <p:nvGrpSpPr>
            <p:cNvPr name="Group 46" id="46"/>
            <p:cNvGrpSpPr/>
            <p:nvPr/>
          </p:nvGrpSpPr>
          <p:grpSpPr>
            <a:xfrm rot="0">
              <a:off x="502110" y="0"/>
              <a:ext cx="569385" cy="569385"/>
              <a:chOff x="0" y="0"/>
              <a:chExt cx="812800" cy="812800"/>
            </a:xfrm>
          </p:grpSpPr>
          <p:sp>
            <p:nvSpPr>
              <p:cNvPr name="Freeform 47" id="4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6675" cap="sq">
                <a:solidFill>
                  <a:srgbClr val="000000"/>
                </a:solidFill>
                <a:prstDash val="solid"/>
                <a:miter/>
              </a:ln>
            </p:spPr>
          </p:sp>
          <p:sp>
            <p:nvSpPr>
              <p:cNvPr name="TextBox 48" id="48"/>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nvGrpSpPr>
            <p:cNvPr name="Group 49" id="49"/>
            <p:cNvGrpSpPr/>
            <p:nvPr/>
          </p:nvGrpSpPr>
          <p:grpSpPr>
            <a:xfrm rot="0">
              <a:off x="1056716" y="1519532"/>
              <a:ext cx="569385" cy="569385"/>
              <a:chOff x="0" y="0"/>
              <a:chExt cx="812800" cy="812800"/>
            </a:xfrm>
          </p:grpSpPr>
          <p:sp>
            <p:nvSpPr>
              <p:cNvPr name="Freeform 50" id="5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6675" cap="sq">
                <a:solidFill>
                  <a:srgbClr val="000000"/>
                </a:solidFill>
                <a:prstDash val="solid"/>
                <a:miter/>
              </a:ln>
            </p:spPr>
          </p:sp>
          <p:sp>
            <p:nvSpPr>
              <p:cNvPr name="TextBox 51" id="51"/>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nvGrpSpPr>
            <p:cNvPr name="Group 52" id="52"/>
            <p:cNvGrpSpPr/>
            <p:nvPr/>
          </p:nvGrpSpPr>
          <p:grpSpPr>
            <a:xfrm rot="0">
              <a:off x="1817425" y="949270"/>
              <a:ext cx="569385" cy="569385"/>
              <a:chOff x="0" y="0"/>
              <a:chExt cx="812800" cy="812800"/>
            </a:xfrm>
          </p:grpSpPr>
          <p:sp>
            <p:nvSpPr>
              <p:cNvPr name="Freeform 53" id="5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6675" cap="sq">
                <a:solidFill>
                  <a:srgbClr val="3C56D4"/>
                </a:solidFill>
                <a:prstDash val="solid"/>
                <a:miter/>
              </a:ln>
            </p:spPr>
          </p:sp>
          <p:sp>
            <p:nvSpPr>
              <p:cNvPr name="TextBox 54" id="54"/>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nvGrpSpPr>
            <p:cNvPr name="Group 55" id="55"/>
            <p:cNvGrpSpPr/>
            <p:nvPr/>
          </p:nvGrpSpPr>
          <p:grpSpPr>
            <a:xfrm rot="0">
              <a:off x="217417" y="949270"/>
              <a:ext cx="569385" cy="569385"/>
              <a:chOff x="0" y="0"/>
              <a:chExt cx="812800" cy="812800"/>
            </a:xfrm>
          </p:grpSpPr>
          <p:sp>
            <p:nvSpPr>
              <p:cNvPr name="Freeform 56" id="5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6675" cap="sq">
                <a:solidFill>
                  <a:srgbClr val="3C56D4"/>
                </a:solidFill>
                <a:prstDash val="solid"/>
                <a:miter/>
              </a:ln>
            </p:spPr>
          </p:sp>
          <p:sp>
            <p:nvSpPr>
              <p:cNvPr name="TextBox 57" id="57"/>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grpSp>
        <p:nvGrpSpPr>
          <p:cNvPr name="Group 58" id="58"/>
          <p:cNvGrpSpPr/>
          <p:nvPr/>
        </p:nvGrpSpPr>
        <p:grpSpPr>
          <a:xfrm rot="0">
            <a:off x="10780307" y="5613188"/>
            <a:ext cx="3532835" cy="2028129"/>
            <a:chOff x="0" y="0"/>
            <a:chExt cx="4710447" cy="2704172"/>
          </a:xfrm>
        </p:grpSpPr>
        <p:grpSp>
          <p:nvGrpSpPr>
            <p:cNvPr name="Group 59" id="59"/>
            <p:cNvGrpSpPr/>
            <p:nvPr/>
          </p:nvGrpSpPr>
          <p:grpSpPr>
            <a:xfrm rot="0">
              <a:off x="2015712" y="0"/>
              <a:ext cx="673684" cy="673684"/>
              <a:chOff x="0" y="0"/>
              <a:chExt cx="812800" cy="812800"/>
            </a:xfrm>
          </p:grpSpPr>
          <p:sp>
            <p:nvSpPr>
              <p:cNvPr name="Freeform 60" id="6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61" id="61"/>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nvGrpSpPr>
            <p:cNvPr name="Group 62" id="62"/>
            <p:cNvGrpSpPr/>
            <p:nvPr/>
          </p:nvGrpSpPr>
          <p:grpSpPr>
            <a:xfrm rot="0">
              <a:off x="717100" y="924602"/>
              <a:ext cx="673684" cy="673684"/>
              <a:chOff x="0" y="0"/>
              <a:chExt cx="812800" cy="812800"/>
            </a:xfrm>
          </p:grpSpPr>
          <p:sp>
            <p:nvSpPr>
              <p:cNvPr name="Freeform 63" id="6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64" id="64"/>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nvGrpSpPr>
            <p:cNvPr name="Group 65" id="65"/>
            <p:cNvGrpSpPr/>
            <p:nvPr/>
          </p:nvGrpSpPr>
          <p:grpSpPr>
            <a:xfrm rot="0">
              <a:off x="0" y="2030489"/>
              <a:ext cx="673684" cy="673684"/>
              <a:chOff x="0" y="0"/>
              <a:chExt cx="812800" cy="812800"/>
            </a:xfrm>
          </p:grpSpPr>
          <p:sp>
            <p:nvSpPr>
              <p:cNvPr name="Freeform 66" id="6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67" id="67"/>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nvGrpSpPr>
            <p:cNvPr name="Group 68" id="68"/>
            <p:cNvGrpSpPr/>
            <p:nvPr/>
          </p:nvGrpSpPr>
          <p:grpSpPr>
            <a:xfrm rot="0">
              <a:off x="2689396" y="2030489"/>
              <a:ext cx="673684" cy="673684"/>
              <a:chOff x="0" y="0"/>
              <a:chExt cx="812800" cy="812800"/>
            </a:xfrm>
          </p:grpSpPr>
          <p:sp>
            <p:nvSpPr>
              <p:cNvPr name="Freeform 69" id="6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70" id="70"/>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nvGrpSpPr>
            <p:cNvPr name="Group 71" id="71"/>
            <p:cNvGrpSpPr/>
            <p:nvPr/>
          </p:nvGrpSpPr>
          <p:grpSpPr>
            <a:xfrm rot="0">
              <a:off x="3363079" y="924602"/>
              <a:ext cx="673684" cy="673684"/>
              <a:chOff x="0" y="0"/>
              <a:chExt cx="812800" cy="812800"/>
            </a:xfrm>
          </p:grpSpPr>
          <p:sp>
            <p:nvSpPr>
              <p:cNvPr name="Freeform 72" id="7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73" id="73"/>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nvGrpSpPr>
            <p:cNvPr name="Group 74" id="74"/>
            <p:cNvGrpSpPr/>
            <p:nvPr/>
          </p:nvGrpSpPr>
          <p:grpSpPr>
            <a:xfrm rot="0">
              <a:off x="1347367" y="2030489"/>
              <a:ext cx="673684" cy="673684"/>
              <a:chOff x="0" y="0"/>
              <a:chExt cx="812800" cy="812800"/>
            </a:xfrm>
          </p:grpSpPr>
          <p:sp>
            <p:nvSpPr>
              <p:cNvPr name="Freeform 75" id="7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76" id="76"/>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grpSp>
          <p:nvGrpSpPr>
            <p:cNvPr name="Group 77" id="77"/>
            <p:cNvGrpSpPr/>
            <p:nvPr/>
          </p:nvGrpSpPr>
          <p:grpSpPr>
            <a:xfrm rot="0">
              <a:off x="4036763" y="2030489"/>
              <a:ext cx="673684" cy="673684"/>
              <a:chOff x="0" y="0"/>
              <a:chExt cx="812800" cy="812800"/>
            </a:xfrm>
          </p:grpSpPr>
          <p:sp>
            <p:nvSpPr>
              <p:cNvPr name="Freeform 78" id="7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79" id="79"/>
              <p:cNvSpPr txBox="true"/>
              <p:nvPr/>
            </p:nvSpPr>
            <p:spPr>
              <a:xfrm>
                <a:off x="76200" y="104775"/>
                <a:ext cx="660400" cy="631825"/>
              </a:xfrm>
              <a:prstGeom prst="rect">
                <a:avLst/>
              </a:prstGeom>
            </p:spPr>
            <p:txBody>
              <a:bodyPr anchor="ctr" rtlCol="false" tIns="50800" lIns="50800" bIns="50800" rIns="50800"/>
              <a:lstStyle/>
              <a:p>
                <a:pPr algn="ctr">
                  <a:lnSpc>
                    <a:spcPts val="2674"/>
                  </a:lnSpc>
                </a:pPr>
              </a:p>
            </p:txBody>
          </p:sp>
        </p:grpSp>
        <p:sp>
          <p:nvSpPr>
            <p:cNvPr name="AutoShape 80" id="80"/>
            <p:cNvSpPr/>
            <p:nvPr/>
          </p:nvSpPr>
          <p:spPr>
            <a:xfrm flipH="true">
              <a:off x="1053942" y="532226"/>
              <a:ext cx="1024194" cy="729218"/>
            </a:xfrm>
            <a:prstGeom prst="line">
              <a:avLst/>
            </a:prstGeom>
            <a:ln cap="flat" w="62172">
              <a:solidFill>
                <a:srgbClr val="000000"/>
              </a:solidFill>
              <a:prstDash val="solid"/>
              <a:headEnd type="none" len="sm" w="sm"/>
              <a:tailEnd type="none" len="sm" w="sm"/>
            </a:ln>
          </p:spPr>
        </p:sp>
        <p:sp>
          <p:nvSpPr>
            <p:cNvPr name="AutoShape 81" id="81"/>
            <p:cNvSpPr/>
            <p:nvPr/>
          </p:nvSpPr>
          <p:spPr>
            <a:xfrm flipH="true">
              <a:off x="336842" y="1544102"/>
              <a:ext cx="533814" cy="823229"/>
            </a:xfrm>
            <a:prstGeom prst="line">
              <a:avLst/>
            </a:prstGeom>
            <a:ln cap="flat" w="62172">
              <a:solidFill>
                <a:srgbClr val="000000"/>
              </a:solidFill>
              <a:prstDash val="solid"/>
              <a:headEnd type="none" len="sm" w="sm"/>
              <a:tailEnd type="none" len="sm" w="sm"/>
            </a:ln>
          </p:spPr>
        </p:sp>
        <p:sp>
          <p:nvSpPr>
            <p:cNvPr name="AutoShape 82" id="82"/>
            <p:cNvSpPr/>
            <p:nvPr/>
          </p:nvSpPr>
          <p:spPr>
            <a:xfrm>
              <a:off x="1220758" y="1554145"/>
              <a:ext cx="463451" cy="813186"/>
            </a:xfrm>
            <a:prstGeom prst="line">
              <a:avLst/>
            </a:prstGeom>
            <a:ln cap="flat" w="62172">
              <a:solidFill>
                <a:srgbClr val="000000"/>
              </a:solidFill>
              <a:prstDash val="solid"/>
              <a:headEnd type="none" len="sm" w="sm"/>
              <a:tailEnd type="none" len="sm" w="sm"/>
            </a:ln>
          </p:spPr>
        </p:sp>
        <p:sp>
          <p:nvSpPr>
            <p:cNvPr name="AutoShape 83" id="83"/>
            <p:cNvSpPr/>
            <p:nvPr/>
          </p:nvSpPr>
          <p:spPr>
            <a:xfrm>
              <a:off x="2630317" y="527450"/>
              <a:ext cx="1069605" cy="733994"/>
            </a:xfrm>
            <a:prstGeom prst="line">
              <a:avLst/>
            </a:prstGeom>
            <a:ln cap="flat" w="62172">
              <a:solidFill>
                <a:srgbClr val="000000"/>
              </a:solidFill>
              <a:prstDash val="solid"/>
              <a:headEnd type="none" len="sm" w="sm"/>
              <a:tailEnd type="none" len="sm" w="sm"/>
            </a:ln>
          </p:spPr>
        </p:sp>
        <p:sp>
          <p:nvSpPr>
            <p:cNvPr name="AutoShape 84" id="84"/>
            <p:cNvSpPr/>
            <p:nvPr/>
          </p:nvSpPr>
          <p:spPr>
            <a:xfrm flipH="true">
              <a:off x="3026238" y="1549153"/>
              <a:ext cx="498417" cy="818177"/>
            </a:xfrm>
            <a:prstGeom prst="line">
              <a:avLst/>
            </a:prstGeom>
            <a:ln cap="flat" w="62172">
              <a:solidFill>
                <a:srgbClr val="000000"/>
              </a:solidFill>
              <a:prstDash val="solid"/>
              <a:headEnd type="none" len="sm" w="sm"/>
              <a:tailEnd type="none" len="sm" w="sm"/>
            </a:ln>
          </p:spPr>
        </p:sp>
        <p:sp>
          <p:nvSpPr>
            <p:cNvPr name="AutoShape 85" id="85"/>
            <p:cNvSpPr/>
            <p:nvPr/>
          </p:nvSpPr>
          <p:spPr>
            <a:xfrm>
              <a:off x="3875188" y="1549153"/>
              <a:ext cx="498417" cy="818177"/>
            </a:xfrm>
            <a:prstGeom prst="line">
              <a:avLst/>
            </a:prstGeom>
            <a:ln cap="flat" w="62172">
              <a:solidFill>
                <a:srgbClr val="000000"/>
              </a:solidFill>
              <a:prstDash val="solid"/>
              <a:headEnd type="none" len="sm" w="sm"/>
              <a:tailEnd type="none" len="sm" w="sm"/>
            </a:ln>
          </p:spPr>
        </p:sp>
      </p:grpSp>
      <p:grpSp>
        <p:nvGrpSpPr>
          <p:cNvPr name="Group 86" id="86"/>
          <p:cNvGrpSpPr/>
          <p:nvPr/>
        </p:nvGrpSpPr>
        <p:grpSpPr>
          <a:xfrm rot="0">
            <a:off x="15133956" y="4129435"/>
            <a:ext cx="3532835" cy="3352241"/>
            <a:chOff x="0" y="0"/>
            <a:chExt cx="4710447" cy="4469655"/>
          </a:xfrm>
        </p:grpSpPr>
        <p:grpSp>
          <p:nvGrpSpPr>
            <p:cNvPr name="Group 87" id="87"/>
            <p:cNvGrpSpPr/>
            <p:nvPr/>
          </p:nvGrpSpPr>
          <p:grpSpPr>
            <a:xfrm rot="0">
              <a:off x="2015712" y="0"/>
              <a:ext cx="673684" cy="673684"/>
              <a:chOff x="0" y="0"/>
              <a:chExt cx="812800" cy="812800"/>
            </a:xfrm>
          </p:grpSpPr>
          <p:sp>
            <p:nvSpPr>
              <p:cNvPr name="Freeform 88" id="8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89" id="89"/>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90" id="90"/>
            <p:cNvGrpSpPr/>
            <p:nvPr/>
          </p:nvGrpSpPr>
          <p:grpSpPr>
            <a:xfrm rot="0">
              <a:off x="4036763" y="2030489"/>
              <a:ext cx="673684" cy="673684"/>
              <a:chOff x="0" y="0"/>
              <a:chExt cx="812800" cy="812800"/>
            </a:xfrm>
          </p:grpSpPr>
          <p:sp>
            <p:nvSpPr>
              <p:cNvPr name="Freeform 91" id="9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92" id="92"/>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93" id="93"/>
            <p:cNvSpPr/>
            <p:nvPr/>
          </p:nvSpPr>
          <p:spPr>
            <a:xfrm flipH="true">
              <a:off x="1053942" y="532226"/>
              <a:ext cx="1024194" cy="729218"/>
            </a:xfrm>
            <a:prstGeom prst="line">
              <a:avLst/>
            </a:prstGeom>
            <a:ln cap="flat" w="63500">
              <a:solidFill>
                <a:srgbClr val="000000"/>
              </a:solidFill>
              <a:prstDash val="solid"/>
              <a:headEnd type="none" len="sm" w="sm"/>
              <a:tailEnd type="none" len="sm" w="sm"/>
            </a:ln>
          </p:spPr>
        </p:sp>
        <p:sp>
          <p:nvSpPr>
            <p:cNvPr name="AutoShape 94" id="94"/>
            <p:cNvSpPr/>
            <p:nvPr/>
          </p:nvSpPr>
          <p:spPr>
            <a:xfrm flipH="true">
              <a:off x="336842" y="1544102"/>
              <a:ext cx="533814" cy="823229"/>
            </a:xfrm>
            <a:prstGeom prst="line">
              <a:avLst/>
            </a:prstGeom>
            <a:ln cap="flat" w="63500">
              <a:solidFill>
                <a:srgbClr val="000000"/>
              </a:solidFill>
              <a:prstDash val="solid"/>
              <a:headEnd type="none" len="sm" w="sm"/>
              <a:tailEnd type="none" len="sm" w="sm"/>
            </a:ln>
          </p:spPr>
        </p:sp>
        <p:sp>
          <p:nvSpPr>
            <p:cNvPr name="AutoShape 95" id="95"/>
            <p:cNvSpPr/>
            <p:nvPr/>
          </p:nvSpPr>
          <p:spPr>
            <a:xfrm flipH="true">
              <a:off x="1678870" y="3309584"/>
              <a:ext cx="533814" cy="823229"/>
            </a:xfrm>
            <a:prstGeom prst="line">
              <a:avLst/>
            </a:prstGeom>
            <a:ln cap="flat" w="63500">
              <a:solidFill>
                <a:srgbClr val="000000"/>
              </a:solidFill>
              <a:prstDash val="solid"/>
              <a:headEnd type="none" len="sm" w="sm"/>
              <a:tailEnd type="none" len="sm" w="sm"/>
            </a:ln>
          </p:spPr>
        </p:sp>
        <p:sp>
          <p:nvSpPr>
            <p:cNvPr name="AutoShape 96" id="96"/>
            <p:cNvSpPr/>
            <p:nvPr/>
          </p:nvSpPr>
          <p:spPr>
            <a:xfrm flipH="true">
              <a:off x="2352554" y="2469081"/>
              <a:ext cx="533814" cy="823229"/>
            </a:xfrm>
            <a:prstGeom prst="line">
              <a:avLst/>
            </a:prstGeom>
            <a:ln cap="flat" w="63500">
              <a:solidFill>
                <a:srgbClr val="000000"/>
              </a:solidFill>
              <a:prstDash val="solid"/>
              <a:headEnd type="none" len="sm" w="sm"/>
              <a:tailEnd type="none" len="sm" w="sm"/>
            </a:ln>
          </p:spPr>
        </p:sp>
        <p:grpSp>
          <p:nvGrpSpPr>
            <p:cNvPr name="Group 97" id="97"/>
            <p:cNvGrpSpPr/>
            <p:nvPr/>
          </p:nvGrpSpPr>
          <p:grpSpPr>
            <a:xfrm rot="0">
              <a:off x="0" y="2030489"/>
              <a:ext cx="673684" cy="673684"/>
              <a:chOff x="0" y="0"/>
              <a:chExt cx="812800" cy="812800"/>
            </a:xfrm>
          </p:grpSpPr>
          <p:sp>
            <p:nvSpPr>
              <p:cNvPr name="Freeform 98" id="9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99" id="99"/>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100" id="100"/>
            <p:cNvGrpSpPr/>
            <p:nvPr/>
          </p:nvGrpSpPr>
          <p:grpSpPr>
            <a:xfrm rot="0">
              <a:off x="1342029" y="3795971"/>
              <a:ext cx="673684" cy="673684"/>
              <a:chOff x="0" y="0"/>
              <a:chExt cx="812800" cy="812800"/>
            </a:xfrm>
          </p:grpSpPr>
          <p:sp>
            <p:nvSpPr>
              <p:cNvPr name="Freeform 101" id="10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102" id="102"/>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103" id="103"/>
            <p:cNvSpPr/>
            <p:nvPr/>
          </p:nvSpPr>
          <p:spPr>
            <a:xfrm>
              <a:off x="2562786" y="3319627"/>
              <a:ext cx="463451" cy="813186"/>
            </a:xfrm>
            <a:prstGeom prst="line">
              <a:avLst/>
            </a:prstGeom>
            <a:ln cap="flat" w="63500">
              <a:solidFill>
                <a:srgbClr val="000000"/>
              </a:solidFill>
              <a:prstDash val="solid"/>
              <a:headEnd type="none" len="sm" w="sm"/>
              <a:tailEnd type="none" len="sm" w="sm"/>
            </a:ln>
          </p:spPr>
        </p:sp>
        <p:grpSp>
          <p:nvGrpSpPr>
            <p:cNvPr name="Group 104" id="104"/>
            <p:cNvGrpSpPr/>
            <p:nvPr/>
          </p:nvGrpSpPr>
          <p:grpSpPr>
            <a:xfrm rot="0">
              <a:off x="2015712" y="2955468"/>
              <a:ext cx="673684" cy="673684"/>
              <a:chOff x="0" y="0"/>
              <a:chExt cx="812800" cy="812800"/>
            </a:xfrm>
          </p:grpSpPr>
          <p:sp>
            <p:nvSpPr>
              <p:cNvPr name="Freeform 105" id="10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106" id="106"/>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107" id="107"/>
            <p:cNvSpPr/>
            <p:nvPr/>
          </p:nvSpPr>
          <p:spPr>
            <a:xfrm>
              <a:off x="1220758" y="1554145"/>
              <a:ext cx="463451" cy="813186"/>
            </a:xfrm>
            <a:prstGeom prst="line">
              <a:avLst/>
            </a:prstGeom>
            <a:ln cap="flat" w="63500">
              <a:solidFill>
                <a:srgbClr val="000000"/>
              </a:solidFill>
              <a:prstDash val="solid"/>
              <a:headEnd type="none" len="sm" w="sm"/>
              <a:tailEnd type="none" len="sm" w="sm"/>
            </a:ln>
          </p:spPr>
        </p:sp>
        <p:sp>
          <p:nvSpPr>
            <p:cNvPr name="AutoShape 108" id="108"/>
            <p:cNvSpPr/>
            <p:nvPr/>
          </p:nvSpPr>
          <p:spPr>
            <a:xfrm>
              <a:off x="3236470" y="2479124"/>
              <a:ext cx="463451" cy="813186"/>
            </a:xfrm>
            <a:prstGeom prst="line">
              <a:avLst/>
            </a:prstGeom>
            <a:ln cap="flat" w="63500">
              <a:solidFill>
                <a:srgbClr val="000000"/>
              </a:solidFill>
              <a:prstDash val="solid"/>
              <a:headEnd type="none" len="sm" w="sm"/>
              <a:tailEnd type="none" len="sm" w="sm"/>
            </a:ln>
          </p:spPr>
        </p:sp>
        <p:grpSp>
          <p:nvGrpSpPr>
            <p:cNvPr name="Group 109" id="109"/>
            <p:cNvGrpSpPr/>
            <p:nvPr/>
          </p:nvGrpSpPr>
          <p:grpSpPr>
            <a:xfrm rot="0">
              <a:off x="1347367" y="2030489"/>
              <a:ext cx="673684" cy="673684"/>
              <a:chOff x="0" y="0"/>
              <a:chExt cx="812800" cy="812800"/>
            </a:xfrm>
          </p:grpSpPr>
          <p:sp>
            <p:nvSpPr>
              <p:cNvPr name="Freeform 110" id="1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11" id="111"/>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112" id="112"/>
            <p:cNvGrpSpPr/>
            <p:nvPr/>
          </p:nvGrpSpPr>
          <p:grpSpPr>
            <a:xfrm rot="0">
              <a:off x="2689396" y="3795971"/>
              <a:ext cx="673684" cy="673684"/>
              <a:chOff x="0" y="0"/>
              <a:chExt cx="812800" cy="812800"/>
            </a:xfrm>
          </p:grpSpPr>
          <p:sp>
            <p:nvSpPr>
              <p:cNvPr name="Freeform 113" id="1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114" id="114"/>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115" id="115"/>
            <p:cNvGrpSpPr/>
            <p:nvPr/>
          </p:nvGrpSpPr>
          <p:grpSpPr>
            <a:xfrm rot="0">
              <a:off x="3363079" y="2955468"/>
              <a:ext cx="673684" cy="673684"/>
              <a:chOff x="0" y="0"/>
              <a:chExt cx="812800" cy="812800"/>
            </a:xfrm>
          </p:grpSpPr>
          <p:sp>
            <p:nvSpPr>
              <p:cNvPr name="Freeform 116" id="1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117" id="117"/>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118" id="118"/>
            <p:cNvGrpSpPr/>
            <p:nvPr/>
          </p:nvGrpSpPr>
          <p:grpSpPr>
            <a:xfrm rot="0">
              <a:off x="717100" y="924602"/>
              <a:ext cx="673684" cy="673684"/>
              <a:chOff x="0" y="0"/>
              <a:chExt cx="812800" cy="812800"/>
            </a:xfrm>
          </p:grpSpPr>
          <p:sp>
            <p:nvSpPr>
              <p:cNvPr name="Freeform 119" id="1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120" id="120"/>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121" id="121"/>
            <p:cNvSpPr/>
            <p:nvPr/>
          </p:nvSpPr>
          <p:spPr>
            <a:xfrm>
              <a:off x="2630317" y="527450"/>
              <a:ext cx="1069605" cy="733994"/>
            </a:xfrm>
            <a:prstGeom prst="line">
              <a:avLst/>
            </a:prstGeom>
            <a:ln cap="flat" w="63500">
              <a:solidFill>
                <a:srgbClr val="000000"/>
              </a:solidFill>
              <a:prstDash val="solid"/>
              <a:headEnd type="none" len="sm" w="sm"/>
              <a:tailEnd type="none" len="sm" w="sm"/>
            </a:ln>
          </p:spPr>
        </p:sp>
        <p:sp>
          <p:nvSpPr>
            <p:cNvPr name="AutoShape 122" id="122"/>
            <p:cNvSpPr/>
            <p:nvPr/>
          </p:nvSpPr>
          <p:spPr>
            <a:xfrm flipH="true">
              <a:off x="3026238" y="1549153"/>
              <a:ext cx="498417" cy="818177"/>
            </a:xfrm>
            <a:prstGeom prst="line">
              <a:avLst/>
            </a:prstGeom>
            <a:ln cap="flat" w="63500">
              <a:solidFill>
                <a:srgbClr val="000000"/>
              </a:solidFill>
              <a:prstDash val="solid"/>
              <a:headEnd type="none" len="sm" w="sm"/>
              <a:tailEnd type="none" len="sm" w="sm"/>
            </a:ln>
          </p:spPr>
        </p:sp>
        <p:grpSp>
          <p:nvGrpSpPr>
            <p:cNvPr name="Group 123" id="123"/>
            <p:cNvGrpSpPr/>
            <p:nvPr/>
          </p:nvGrpSpPr>
          <p:grpSpPr>
            <a:xfrm rot="0">
              <a:off x="2689396" y="2030489"/>
              <a:ext cx="673684" cy="673684"/>
              <a:chOff x="0" y="0"/>
              <a:chExt cx="812800" cy="812800"/>
            </a:xfrm>
          </p:grpSpPr>
          <p:sp>
            <p:nvSpPr>
              <p:cNvPr name="Freeform 124" id="1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125" id="125"/>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126" id="126"/>
            <p:cNvSpPr/>
            <p:nvPr/>
          </p:nvSpPr>
          <p:spPr>
            <a:xfrm>
              <a:off x="3875188" y="1549153"/>
              <a:ext cx="498417" cy="818177"/>
            </a:xfrm>
            <a:prstGeom prst="line">
              <a:avLst/>
            </a:prstGeom>
            <a:ln cap="flat" w="63500">
              <a:solidFill>
                <a:srgbClr val="000000"/>
              </a:solidFill>
              <a:prstDash val="solid"/>
              <a:headEnd type="none" len="sm" w="sm"/>
              <a:tailEnd type="none" len="sm" w="sm"/>
            </a:ln>
          </p:spPr>
        </p:sp>
        <p:grpSp>
          <p:nvGrpSpPr>
            <p:cNvPr name="Group 127" id="127"/>
            <p:cNvGrpSpPr/>
            <p:nvPr/>
          </p:nvGrpSpPr>
          <p:grpSpPr>
            <a:xfrm rot="0">
              <a:off x="3363079" y="924602"/>
              <a:ext cx="673684" cy="673684"/>
              <a:chOff x="0" y="0"/>
              <a:chExt cx="812800" cy="812800"/>
            </a:xfrm>
          </p:grpSpPr>
          <p:sp>
            <p:nvSpPr>
              <p:cNvPr name="Freeform 128" id="1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129" id="129"/>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sp>
        <p:nvSpPr>
          <p:cNvPr name="TextBox 130" id="130"/>
          <p:cNvSpPr txBox="true"/>
          <p:nvPr/>
        </p:nvSpPr>
        <p:spPr>
          <a:xfrm rot="0">
            <a:off x="1028700" y="1182132"/>
            <a:ext cx="8356732" cy="3386328"/>
          </a:xfrm>
          <a:prstGeom prst="rect">
            <a:avLst/>
          </a:prstGeom>
        </p:spPr>
        <p:txBody>
          <a:bodyPr anchor="t" rtlCol="false" tIns="0" lIns="0" bIns="0" rIns="0">
            <a:spAutoFit/>
          </a:bodyPr>
          <a:lstStyle/>
          <a:p>
            <a:pPr algn="l">
              <a:lnSpc>
                <a:spcPts val="12816"/>
              </a:lnSpc>
            </a:pPr>
            <a:r>
              <a:rPr lang="en-US" sz="14400">
                <a:solidFill>
                  <a:srgbClr val="1414B7"/>
                </a:solidFill>
                <a:latin typeface="DM Sans Bold Italics"/>
                <a:ea typeface="DM Sans Bold Italics"/>
                <a:cs typeface="DM Sans Bold Italics"/>
                <a:sym typeface="DM Sans Bold Italics"/>
              </a:rPr>
              <a:t>Bench-</a:t>
            </a:r>
          </a:p>
          <a:p>
            <a:pPr algn="l">
              <a:lnSpc>
                <a:spcPts val="12816"/>
              </a:lnSpc>
            </a:pPr>
            <a:r>
              <a:rPr lang="en-US" sz="14400">
                <a:solidFill>
                  <a:srgbClr val="1414B7"/>
                </a:solidFill>
                <a:latin typeface="DM Sans Bold Italics"/>
                <a:ea typeface="DM Sans Bold Italics"/>
                <a:cs typeface="DM Sans Bold Italics"/>
                <a:sym typeface="DM Sans Bold Italics"/>
              </a:rPr>
              <a:t>-marking</a:t>
            </a:r>
          </a:p>
        </p:txBody>
      </p:sp>
      <p:sp>
        <p:nvSpPr>
          <p:cNvPr name="TextBox 131" id="131"/>
          <p:cNvSpPr txBox="true"/>
          <p:nvPr/>
        </p:nvSpPr>
        <p:spPr>
          <a:xfrm rot="0">
            <a:off x="11028039" y="8653243"/>
            <a:ext cx="3037371" cy="762957"/>
          </a:xfrm>
          <a:prstGeom prst="rect">
            <a:avLst/>
          </a:prstGeom>
        </p:spPr>
        <p:txBody>
          <a:bodyPr anchor="t" rtlCol="false" tIns="0" lIns="0" bIns="0" rIns="0">
            <a:spAutoFit/>
          </a:bodyPr>
          <a:lstStyle/>
          <a:p>
            <a:pPr algn="l">
              <a:lnSpc>
                <a:spcPts val="3026"/>
              </a:lnSpc>
            </a:pPr>
            <a:r>
              <a:rPr lang="en-US" sz="2828">
                <a:solidFill>
                  <a:srgbClr val="433833"/>
                </a:solidFill>
                <a:latin typeface="DM Sans"/>
                <a:ea typeface="DM Sans"/>
                <a:cs typeface="DM Sans"/>
                <a:sym typeface="DM Sans"/>
              </a:rPr>
              <a:t>MAPE (0.279)</a:t>
            </a:r>
          </a:p>
          <a:p>
            <a:pPr algn="l" marL="0" indent="0" lvl="0">
              <a:lnSpc>
                <a:spcPts val="3026"/>
              </a:lnSpc>
            </a:pPr>
            <a:r>
              <a:rPr lang="en-US" sz="2828">
                <a:solidFill>
                  <a:srgbClr val="433833"/>
                </a:solidFill>
                <a:latin typeface="DM Sans"/>
                <a:ea typeface="DM Sans"/>
                <a:cs typeface="DM Sans"/>
                <a:sym typeface="DM Sans"/>
              </a:rPr>
              <a:t>R2 (0.755)</a:t>
            </a:r>
          </a:p>
        </p:txBody>
      </p:sp>
      <p:sp>
        <p:nvSpPr>
          <p:cNvPr name="TextBox 132" id="132"/>
          <p:cNvSpPr txBox="true"/>
          <p:nvPr/>
        </p:nvSpPr>
        <p:spPr>
          <a:xfrm rot="0">
            <a:off x="15094192" y="8578550"/>
            <a:ext cx="3572598" cy="904114"/>
          </a:xfrm>
          <a:prstGeom prst="rect">
            <a:avLst/>
          </a:prstGeom>
        </p:spPr>
        <p:txBody>
          <a:bodyPr anchor="t" rtlCol="false" tIns="0" lIns="0" bIns="0" rIns="0">
            <a:spAutoFit/>
          </a:bodyPr>
          <a:lstStyle/>
          <a:p>
            <a:pPr algn="l">
              <a:lnSpc>
                <a:spcPts val="3559"/>
              </a:lnSpc>
            </a:pPr>
            <a:r>
              <a:rPr lang="en-US" sz="3326">
                <a:solidFill>
                  <a:srgbClr val="433833"/>
                </a:solidFill>
                <a:latin typeface="DM Sans"/>
                <a:ea typeface="DM Sans"/>
                <a:cs typeface="DM Sans"/>
                <a:sym typeface="DM Sans"/>
              </a:rPr>
              <a:t>MAPE (0.263)</a:t>
            </a:r>
          </a:p>
          <a:p>
            <a:pPr algn="l" marL="0" indent="0" lvl="0">
              <a:lnSpc>
                <a:spcPts val="3559"/>
              </a:lnSpc>
            </a:pPr>
            <a:r>
              <a:rPr lang="en-US" sz="3326">
                <a:solidFill>
                  <a:srgbClr val="433833"/>
                </a:solidFill>
                <a:latin typeface="DM Sans"/>
                <a:ea typeface="DM Sans"/>
                <a:cs typeface="DM Sans"/>
                <a:sym typeface="DM Sans"/>
              </a:rPr>
              <a:t>R2 (0.778)</a:t>
            </a:r>
          </a:p>
        </p:txBody>
      </p:sp>
      <p:sp>
        <p:nvSpPr>
          <p:cNvPr name="TextBox 133" id="133"/>
          <p:cNvSpPr txBox="true"/>
          <p:nvPr/>
        </p:nvSpPr>
        <p:spPr>
          <a:xfrm rot="0">
            <a:off x="1028700" y="8721064"/>
            <a:ext cx="2483136" cy="626311"/>
          </a:xfrm>
          <a:prstGeom prst="rect">
            <a:avLst/>
          </a:prstGeom>
        </p:spPr>
        <p:txBody>
          <a:bodyPr anchor="t" rtlCol="false" tIns="0" lIns="0" bIns="0" rIns="0">
            <a:spAutoFit/>
          </a:bodyPr>
          <a:lstStyle/>
          <a:p>
            <a:pPr algn="l" marL="0" indent="0" lvl="0">
              <a:lnSpc>
                <a:spcPts val="2474"/>
              </a:lnSpc>
            </a:pPr>
            <a:r>
              <a:rPr lang="en-US" sz="2312">
                <a:solidFill>
                  <a:srgbClr val="433833"/>
                </a:solidFill>
                <a:latin typeface="DM Sans"/>
                <a:ea typeface="DM Sans"/>
                <a:cs typeface="DM Sans"/>
                <a:sym typeface="DM Sans"/>
              </a:rPr>
              <a:t>MAPE (0.606), R2(0.504)</a:t>
            </a:r>
          </a:p>
        </p:txBody>
      </p:sp>
      <p:sp>
        <p:nvSpPr>
          <p:cNvPr name="TextBox 134" id="134"/>
          <p:cNvSpPr txBox="true"/>
          <p:nvPr/>
        </p:nvSpPr>
        <p:spPr>
          <a:xfrm rot="0">
            <a:off x="4399957" y="8721064"/>
            <a:ext cx="2483136" cy="626311"/>
          </a:xfrm>
          <a:prstGeom prst="rect">
            <a:avLst/>
          </a:prstGeom>
        </p:spPr>
        <p:txBody>
          <a:bodyPr anchor="t" rtlCol="false" tIns="0" lIns="0" bIns="0" rIns="0">
            <a:spAutoFit/>
          </a:bodyPr>
          <a:lstStyle/>
          <a:p>
            <a:pPr algn="l" marL="0" indent="0" lvl="0">
              <a:lnSpc>
                <a:spcPts val="2474"/>
              </a:lnSpc>
            </a:pPr>
            <a:r>
              <a:rPr lang="en-US" sz="2312">
                <a:solidFill>
                  <a:srgbClr val="433833"/>
                </a:solidFill>
                <a:latin typeface="DM Sans"/>
                <a:ea typeface="DM Sans"/>
                <a:cs typeface="DM Sans"/>
                <a:sym typeface="DM Sans"/>
              </a:rPr>
              <a:t>MAPE (0.31), R2(0.734)</a:t>
            </a:r>
          </a:p>
        </p:txBody>
      </p:sp>
      <p:sp>
        <p:nvSpPr>
          <p:cNvPr name="TextBox 135" id="135"/>
          <p:cNvSpPr txBox="true"/>
          <p:nvPr/>
        </p:nvSpPr>
        <p:spPr>
          <a:xfrm rot="0">
            <a:off x="7766386" y="8721064"/>
            <a:ext cx="2483136" cy="626311"/>
          </a:xfrm>
          <a:prstGeom prst="rect">
            <a:avLst/>
          </a:prstGeom>
        </p:spPr>
        <p:txBody>
          <a:bodyPr anchor="t" rtlCol="false" tIns="0" lIns="0" bIns="0" rIns="0">
            <a:spAutoFit/>
          </a:bodyPr>
          <a:lstStyle/>
          <a:p>
            <a:pPr algn="l" marL="0" indent="0" lvl="0">
              <a:lnSpc>
                <a:spcPts val="2474"/>
              </a:lnSpc>
            </a:pPr>
            <a:r>
              <a:rPr lang="en-US" sz="2312">
                <a:solidFill>
                  <a:srgbClr val="433833"/>
                </a:solidFill>
                <a:latin typeface="DM Sans"/>
                <a:ea typeface="DM Sans"/>
                <a:cs typeface="DM Sans"/>
                <a:sym typeface="DM Sans"/>
              </a:rPr>
              <a:t>MAPE (0.35), R2(0.737)</a:t>
            </a:r>
          </a:p>
        </p:txBody>
      </p:sp>
      <p:sp>
        <p:nvSpPr>
          <p:cNvPr name="TextBox 136" id="136"/>
          <p:cNvSpPr txBox="true"/>
          <p:nvPr/>
        </p:nvSpPr>
        <p:spPr>
          <a:xfrm rot="0">
            <a:off x="11028039" y="8143640"/>
            <a:ext cx="3037371" cy="471081"/>
          </a:xfrm>
          <a:prstGeom prst="rect">
            <a:avLst/>
          </a:prstGeom>
        </p:spPr>
        <p:txBody>
          <a:bodyPr anchor="t" rtlCol="false" tIns="0" lIns="0" bIns="0" rIns="0">
            <a:spAutoFit/>
          </a:bodyPr>
          <a:lstStyle/>
          <a:p>
            <a:pPr algn="l" marL="0" indent="0" lvl="0">
              <a:lnSpc>
                <a:spcPts val="3959"/>
              </a:lnSpc>
              <a:spcBef>
                <a:spcPct val="0"/>
              </a:spcBef>
            </a:pPr>
            <a:r>
              <a:rPr lang="en-US" sz="2828">
                <a:solidFill>
                  <a:srgbClr val="433833"/>
                </a:solidFill>
                <a:latin typeface="DM Sans Bold"/>
                <a:ea typeface="DM Sans Bold"/>
                <a:cs typeface="DM Sans Bold"/>
                <a:sym typeface="DM Sans Bold"/>
              </a:rPr>
              <a:t>RANDOM FOREST</a:t>
            </a:r>
          </a:p>
        </p:txBody>
      </p:sp>
      <p:sp>
        <p:nvSpPr>
          <p:cNvPr name="TextBox 137" id="137"/>
          <p:cNvSpPr txBox="true"/>
          <p:nvPr/>
        </p:nvSpPr>
        <p:spPr>
          <a:xfrm rot="0">
            <a:off x="15094192" y="7975204"/>
            <a:ext cx="3572598" cy="572721"/>
          </a:xfrm>
          <a:prstGeom prst="rect">
            <a:avLst/>
          </a:prstGeom>
        </p:spPr>
        <p:txBody>
          <a:bodyPr anchor="t" rtlCol="false" tIns="0" lIns="0" bIns="0" rIns="0">
            <a:spAutoFit/>
          </a:bodyPr>
          <a:lstStyle/>
          <a:p>
            <a:pPr algn="l" marL="0" indent="0" lvl="0">
              <a:lnSpc>
                <a:spcPts val="4657"/>
              </a:lnSpc>
              <a:spcBef>
                <a:spcPct val="0"/>
              </a:spcBef>
            </a:pPr>
            <a:r>
              <a:rPr lang="en-US" sz="3326">
                <a:solidFill>
                  <a:srgbClr val="433833"/>
                </a:solidFill>
                <a:latin typeface="DM Sans Bold"/>
                <a:ea typeface="DM Sans Bold"/>
                <a:cs typeface="DM Sans Bold"/>
                <a:sym typeface="DM Sans Bold"/>
              </a:rPr>
              <a:t>XGBOOST REG.</a:t>
            </a:r>
          </a:p>
        </p:txBody>
      </p:sp>
      <p:sp>
        <p:nvSpPr>
          <p:cNvPr name="TextBox 138" id="138"/>
          <p:cNvSpPr txBox="true"/>
          <p:nvPr/>
        </p:nvSpPr>
        <p:spPr>
          <a:xfrm rot="0">
            <a:off x="1028700" y="8298332"/>
            <a:ext cx="2483136" cy="398466"/>
          </a:xfrm>
          <a:prstGeom prst="rect">
            <a:avLst/>
          </a:prstGeom>
        </p:spPr>
        <p:txBody>
          <a:bodyPr anchor="t" rtlCol="false" tIns="0" lIns="0" bIns="0" rIns="0">
            <a:spAutoFit/>
          </a:bodyPr>
          <a:lstStyle/>
          <a:p>
            <a:pPr algn="l" marL="0" indent="0" lvl="0">
              <a:lnSpc>
                <a:spcPts val="3237"/>
              </a:lnSpc>
              <a:spcBef>
                <a:spcPct val="0"/>
              </a:spcBef>
            </a:pPr>
            <a:r>
              <a:rPr lang="en-US" sz="2312">
                <a:solidFill>
                  <a:srgbClr val="433833"/>
                </a:solidFill>
                <a:latin typeface="DM Sans Bold"/>
                <a:ea typeface="DM Sans Bold"/>
                <a:cs typeface="DM Sans Bold"/>
                <a:sym typeface="DM Sans Bold"/>
              </a:rPr>
              <a:t>LINEAR REG.</a:t>
            </a:r>
          </a:p>
        </p:txBody>
      </p:sp>
      <p:sp>
        <p:nvSpPr>
          <p:cNvPr name="TextBox 139" id="139"/>
          <p:cNvSpPr txBox="true"/>
          <p:nvPr/>
        </p:nvSpPr>
        <p:spPr>
          <a:xfrm rot="0">
            <a:off x="7766386" y="8298332"/>
            <a:ext cx="2483136" cy="398466"/>
          </a:xfrm>
          <a:prstGeom prst="rect">
            <a:avLst/>
          </a:prstGeom>
        </p:spPr>
        <p:txBody>
          <a:bodyPr anchor="t" rtlCol="false" tIns="0" lIns="0" bIns="0" rIns="0">
            <a:spAutoFit/>
          </a:bodyPr>
          <a:lstStyle/>
          <a:p>
            <a:pPr algn="l" marL="0" indent="0" lvl="0">
              <a:lnSpc>
                <a:spcPts val="3237"/>
              </a:lnSpc>
              <a:spcBef>
                <a:spcPct val="0"/>
              </a:spcBef>
            </a:pPr>
            <a:r>
              <a:rPr lang="en-US" sz="2312">
                <a:solidFill>
                  <a:srgbClr val="433833"/>
                </a:solidFill>
                <a:latin typeface="DM Sans Bold"/>
                <a:ea typeface="DM Sans Bold"/>
                <a:cs typeface="DM Sans Bold"/>
                <a:sym typeface="DM Sans Bold"/>
              </a:rPr>
              <a:t>KNN</a:t>
            </a:r>
          </a:p>
        </p:txBody>
      </p:sp>
      <p:sp>
        <p:nvSpPr>
          <p:cNvPr name="TextBox 140" id="140"/>
          <p:cNvSpPr txBox="true"/>
          <p:nvPr/>
        </p:nvSpPr>
        <p:spPr>
          <a:xfrm rot="0">
            <a:off x="4399957" y="8298332"/>
            <a:ext cx="2483136" cy="398466"/>
          </a:xfrm>
          <a:prstGeom prst="rect">
            <a:avLst/>
          </a:prstGeom>
        </p:spPr>
        <p:txBody>
          <a:bodyPr anchor="t" rtlCol="false" tIns="0" lIns="0" bIns="0" rIns="0">
            <a:spAutoFit/>
          </a:bodyPr>
          <a:lstStyle/>
          <a:p>
            <a:pPr algn="l" marL="0" indent="0" lvl="0">
              <a:lnSpc>
                <a:spcPts val="3237"/>
              </a:lnSpc>
              <a:spcBef>
                <a:spcPct val="0"/>
              </a:spcBef>
            </a:pPr>
            <a:r>
              <a:rPr lang="en-US" sz="2312">
                <a:solidFill>
                  <a:srgbClr val="433833"/>
                </a:solidFill>
                <a:latin typeface="DM Sans Bold"/>
                <a:ea typeface="DM Sans Bold"/>
                <a:cs typeface="DM Sans Bold"/>
                <a:sym typeface="DM Sans Bold"/>
              </a:rPr>
              <a:t>GRADIENT</a:t>
            </a:r>
          </a:p>
        </p:txBody>
      </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a:off x="11359509" y="5143500"/>
            <a:ext cx="0" cy="1006565"/>
          </a:xfrm>
          <a:prstGeom prst="line">
            <a:avLst/>
          </a:prstGeom>
          <a:ln cap="flat" w="190500">
            <a:solidFill>
              <a:srgbClr val="ED6A3E"/>
            </a:solidFill>
            <a:prstDash val="solid"/>
            <a:headEnd type="none" len="sm" w="sm"/>
            <a:tailEnd type="none" len="sm" w="sm"/>
          </a:ln>
        </p:spPr>
      </p:sp>
      <p:sp>
        <p:nvSpPr>
          <p:cNvPr name="AutoShape 3" id="3"/>
          <p:cNvSpPr/>
          <p:nvPr/>
        </p:nvSpPr>
        <p:spPr>
          <a:xfrm>
            <a:off x="2041991" y="5143500"/>
            <a:ext cx="0" cy="1006565"/>
          </a:xfrm>
          <a:prstGeom prst="line">
            <a:avLst/>
          </a:prstGeom>
          <a:ln cap="flat" w="190500">
            <a:solidFill>
              <a:srgbClr val="ED6A3E"/>
            </a:solidFill>
            <a:prstDash val="solid"/>
            <a:headEnd type="none" len="sm" w="sm"/>
            <a:tailEnd type="none" len="sm" w="sm"/>
          </a:ln>
        </p:spPr>
      </p:sp>
      <p:sp>
        <p:nvSpPr>
          <p:cNvPr name="AutoShape 4" id="4"/>
          <p:cNvSpPr/>
          <p:nvPr/>
        </p:nvSpPr>
        <p:spPr>
          <a:xfrm flipH="true">
            <a:off x="2041991" y="4241908"/>
            <a:ext cx="14342317" cy="0"/>
          </a:xfrm>
          <a:prstGeom prst="line">
            <a:avLst/>
          </a:prstGeom>
          <a:ln cap="flat" w="190500">
            <a:solidFill>
              <a:srgbClr val="ED6A3E"/>
            </a:solidFill>
            <a:prstDash val="solid"/>
            <a:headEnd type="none" len="sm" w="sm"/>
            <a:tailEnd type="none" len="sm" w="sm"/>
          </a:ln>
        </p:spPr>
      </p:sp>
      <p:grpSp>
        <p:nvGrpSpPr>
          <p:cNvPr name="Group 5" id="5"/>
          <p:cNvGrpSpPr/>
          <p:nvPr/>
        </p:nvGrpSpPr>
        <p:grpSpPr>
          <a:xfrm rot="0">
            <a:off x="7688493" y="7928160"/>
            <a:ext cx="2434696" cy="1330140"/>
            <a:chOff x="0" y="0"/>
            <a:chExt cx="641237" cy="350325"/>
          </a:xfrm>
        </p:grpSpPr>
        <p:sp>
          <p:nvSpPr>
            <p:cNvPr name="Freeform 6" id="6"/>
            <p:cNvSpPr/>
            <p:nvPr/>
          </p:nvSpPr>
          <p:spPr>
            <a:xfrm flipH="false" flipV="false" rot="0">
              <a:off x="0" y="0"/>
              <a:ext cx="641237" cy="350325"/>
            </a:xfrm>
            <a:custGeom>
              <a:avLst/>
              <a:gdLst/>
              <a:ahLst/>
              <a:cxnLst/>
              <a:rect r="r" b="b" t="t" l="l"/>
              <a:pathLst>
                <a:path h="350325" w="641237">
                  <a:moveTo>
                    <a:pt x="95395" y="0"/>
                  </a:moveTo>
                  <a:lnTo>
                    <a:pt x="545842" y="0"/>
                  </a:lnTo>
                  <a:cubicBezTo>
                    <a:pt x="598527" y="0"/>
                    <a:pt x="641237" y="42710"/>
                    <a:pt x="641237" y="95395"/>
                  </a:cubicBezTo>
                  <a:lnTo>
                    <a:pt x="641237" y="254930"/>
                  </a:lnTo>
                  <a:cubicBezTo>
                    <a:pt x="641237" y="307615"/>
                    <a:pt x="598527" y="350325"/>
                    <a:pt x="545842" y="350325"/>
                  </a:cubicBezTo>
                  <a:lnTo>
                    <a:pt x="95395" y="350325"/>
                  </a:lnTo>
                  <a:cubicBezTo>
                    <a:pt x="42710" y="350325"/>
                    <a:pt x="0" y="307615"/>
                    <a:pt x="0" y="254930"/>
                  </a:cubicBezTo>
                  <a:lnTo>
                    <a:pt x="0" y="95395"/>
                  </a:lnTo>
                  <a:cubicBezTo>
                    <a:pt x="0" y="42710"/>
                    <a:pt x="42710" y="0"/>
                    <a:pt x="95395" y="0"/>
                  </a:cubicBezTo>
                  <a:close/>
                </a:path>
              </a:pathLst>
            </a:custGeom>
            <a:solidFill>
              <a:srgbClr val="000000">
                <a:alpha val="0"/>
              </a:srgbClr>
            </a:solidFill>
            <a:ln w="47625" cap="rnd">
              <a:solidFill>
                <a:srgbClr val="3C56D4"/>
              </a:solidFill>
              <a:prstDash val="solid"/>
              <a:round/>
            </a:ln>
          </p:spPr>
        </p:sp>
        <p:sp>
          <p:nvSpPr>
            <p:cNvPr name="TextBox 7" id="7"/>
            <p:cNvSpPr txBox="true"/>
            <p:nvPr/>
          </p:nvSpPr>
          <p:spPr>
            <a:xfrm>
              <a:off x="0" y="28575"/>
              <a:ext cx="641237" cy="321750"/>
            </a:xfrm>
            <a:prstGeom prst="rect">
              <a:avLst/>
            </a:prstGeom>
          </p:spPr>
          <p:txBody>
            <a:bodyPr anchor="ctr" rtlCol="false" tIns="50800" lIns="50800" bIns="50800" rIns="50800"/>
            <a:lstStyle/>
            <a:p>
              <a:pPr algn="ctr">
                <a:lnSpc>
                  <a:spcPts val="2674"/>
                </a:lnSpc>
              </a:pPr>
              <a:r>
                <a:rPr lang="en-US" sz="2499">
                  <a:solidFill>
                    <a:srgbClr val="000000"/>
                  </a:solidFill>
                  <a:latin typeface="DM Sans Bold"/>
                  <a:ea typeface="DM Sans Bold"/>
                  <a:cs typeface="DM Sans Bold"/>
                  <a:sym typeface="DM Sans Bold"/>
                </a:rPr>
                <a:t>BEST PARAMETER</a:t>
              </a:r>
            </a:p>
          </p:txBody>
        </p:sp>
      </p:grpSp>
      <p:sp>
        <p:nvSpPr>
          <p:cNvPr name="TextBox 8" id="8"/>
          <p:cNvSpPr txBox="true"/>
          <p:nvPr/>
        </p:nvSpPr>
        <p:spPr>
          <a:xfrm rot="0">
            <a:off x="6169447" y="1400175"/>
            <a:ext cx="5949107" cy="181775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Italics"/>
                <a:ea typeface="DM Sans Bold Italics"/>
                <a:cs typeface="DM Sans Bold Italics"/>
                <a:sym typeface="DM Sans Bold Italics"/>
              </a:rPr>
              <a:t>Tuning</a:t>
            </a:r>
          </a:p>
        </p:txBody>
      </p:sp>
      <p:sp>
        <p:nvSpPr>
          <p:cNvPr name="TextBox 9" id="9"/>
          <p:cNvSpPr txBox="true"/>
          <p:nvPr/>
        </p:nvSpPr>
        <p:spPr>
          <a:xfrm rot="0">
            <a:off x="2466243" y="5470615"/>
            <a:ext cx="3937695"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RANDOMIZED SEARCH CV</a:t>
            </a:r>
          </a:p>
        </p:txBody>
      </p:sp>
      <p:sp>
        <p:nvSpPr>
          <p:cNvPr name="TextBox 10" id="10"/>
          <p:cNvSpPr txBox="true"/>
          <p:nvPr/>
        </p:nvSpPr>
        <p:spPr>
          <a:xfrm rot="0">
            <a:off x="5901407" y="3417748"/>
            <a:ext cx="6485186" cy="346075"/>
          </a:xfrm>
          <a:prstGeom prst="rect">
            <a:avLst/>
          </a:prstGeom>
        </p:spPr>
        <p:txBody>
          <a:bodyPr anchor="t" rtlCol="false" tIns="0" lIns="0" bIns="0" rIns="0">
            <a:spAutoFit/>
          </a:bodyPr>
          <a:lstStyle/>
          <a:p>
            <a:pPr algn="l">
              <a:lnSpc>
                <a:spcPts val="2674"/>
              </a:lnSpc>
            </a:pPr>
            <a:r>
              <a:rPr lang="en-US" sz="2499" spc="274">
                <a:solidFill>
                  <a:srgbClr val="000000"/>
                </a:solidFill>
                <a:latin typeface="DM Sans"/>
                <a:ea typeface="DM Sans"/>
                <a:cs typeface="DM Sans"/>
                <a:sym typeface="DM Sans"/>
              </a:rPr>
              <a:t>“ Optimize the model performance ”</a:t>
            </a:r>
          </a:p>
        </p:txBody>
      </p:sp>
      <p:sp>
        <p:nvSpPr>
          <p:cNvPr name="TextBox 11" id="11"/>
          <p:cNvSpPr txBox="true"/>
          <p:nvPr/>
        </p:nvSpPr>
        <p:spPr>
          <a:xfrm rot="0">
            <a:off x="2466243" y="6178640"/>
            <a:ext cx="4505500" cy="101282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Randomly samples hyperparameters from a predefined search space.</a:t>
            </a:r>
          </a:p>
        </p:txBody>
      </p:sp>
      <p:sp>
        <p:nvSpPr>
          <p:cNvPr name="TextBox 12" id="12"/>
          <p:cNvSpPr txBox="true"/>
          <p:nvPr/>
        </p:nvSpPr>
        <p:spPr>
          <a:xfrm rot="0">
            <a:off x="11835759" y="6178640"/>
            <a:ext cx="4673905"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Creates a grid over the search space and evaluates the model for all possible hyperparameter combinations.</a:t>
            </a:r>
          </a:p>
        </p:txBody>
      </p:sp>
      <p:sp>
        <p:nvSpPr>
          <p:cNvPr name="TextBox 13" id="13"/>
          <p:cNvSpPr txBox="true"/>
          <p:nvPr/>
        </p:nvSpPr>
        <p:spPr>
          <a:xfrm rot="0">
            <a:off x="11835759" y="5470615"/>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GRID SEARCH CV</a:t>
            </a:r>
          </a:p>
        </p:txBody>
      </p:sp>
      <p:sp>
        <p:nvSpPr>
          <p:cNvPr name="AutoShape 14" id="14"/>
          <p:cNvSpPr/>
          <p:nvPr/>
        </p:nvSpPr>
        <p:spPr>
          <a:xfrm>
            <a:off x="6750881" y="5646783"/>
            <a:ext cx="1910848" cy="2072989"/>
          </a:xfrm>
          <a:prstGeom prst="line">
            <a:avLst/>
          </a:prstGeom>
          <a:ln cap="flat" w="76200">
            <a:solidFill>
              <a:srgbClr val="ED6A3E"/>
            </a:solidFill>
            <a:prstDash val="solid"/>
            <a:headEnd type="none" len="sm" w="sm"/>
            <a:tailEnd type="arrow" len="sm" w="med"/>
          </a:ln>
        </p:spPr>
      </p:sp>
      <p:sp>
        <p:nvSpPr>
          <p:cNvPr name="AutoShape 15" id="15"/>
          <p:cNvSpPr/>
          <p:nvPr/>
        </p:nvSpPr>
        <p:spPr>
          <a:xfrm flipH="true">
            <a:off x="9380280" y="5646783"/>
            <a:ext cx="1979229" cy="2072989"/>
          </a:xfrm>
          <a:prstGeom prst="line">
            <a:avLst/>
          </a:prstGeom>
          <a:ln cap="flat" w="76200">
            <a:solidFill>
              <a:srgbClr val="ED6A3E"/>
            </a:solidFill>
            <a:prstDash val="solid"/>
            <a:headEnd type="none" len="sm" w="sm"/>
            <a:tailEnd type="arrow" len="sm" w="med"/>
          </a:ln>
        </p:spPr>
      </p:sp>
    </p:spTree>
  </p:cSld>
  <p:clrMapOvr>
    <a:masterClrMapping/>
  </p:clrMapOvr>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flipH="true">
            <a:off x="15494789" y="1123950"/>
            <a:ext cx="1764511" cy="0"/>
          </a:xfrm>
          <a:prstGeom prst="line">
            <a:avLst/>
          </a:prstGeom>
          <a:ln cap="flat" w="190500">
            <a:solidFill>
              <a:srgbClr val="ED6A3E"/>
            </a:solidFill>
            <a:prstDash val="solid"/>
            <a:headEnd type="none" len="sm" w="sm"/>
            <a:tailEnd type="none" len="sm" w="sm"/>
          </a:ln>
        </p:spPr>
      </p:sp>
      <p:grpSp>
        <p:nvGrpSpPr>
          <p:cNvPr name="Group 3" id="3"/>
          <p:cNvGrpSpPr/>
          <p:nvPr/>
        </p:nvGrpSpPr>
        <p:grpSpPr>
          <a:xfrm rot="0">
            <a:off x="1229151" y="3232165"/>
            <a:ext cx="2459698" cy="930452"/>
            <a:chOff x="0" y="0"/>
            <a:chExt cx="647822" cy="245057"/>
          </a:xfrm>
        </p:grpSpPr>
        <p:sp>
          <p:nvSpPr>
            <p:cNvPr name="Freeform 4" id="4"/>
            <p:cNvSpPr/>
            <p:nvPr/>
          </p:nvSpPr>
          <p:spPr>
            <a:xfrm flipH="false" flipV="false" rot="0">
              <a:off x="0" y="0"/>
              <a:ext cx="647822" cy="245057"/>
            </a:xfrm>
            <a:custGeom>
              <a:avLst/>
              <a:gdLst/>
              <a:ahLst/>
              <a:cxnLst/>
              <a:rect r="r" b="b" t="t" l="l"/>
              <a:pathLst>
                <a:path h="245057" w="647822">
                  <a:moveTo>
                    <a:pt x="47213" y="0"/>
                  </a:moveTo>
                  <a:lnTo>
                    <a:pt x="600609" y="0"/>
                  </a:lnTo>
                  <a:cubicBezTo>
                    <a:pt x="613131" y="0"/>
                    <a:pt x="625139" y="4974"/>
                    <a:pt x="633993" y="13828"/>
                  </a:cubicBezTo>
                  <a:cubicBezTo>
                    <a:pt x="642848" y="22682"/>
                    <a:pt x="647822" y="34691"/>
                    <a:pt x="647822" y="47213"/>
                  </a:cubicBezTo>
                  <a:lnTo>
                    <a:pt x="647822" y="197845"/>
                  </a:lnTo>
                  <a:cubicBezTo>
                    <a:pt x="647822" y="210366"/>
                    <a:pt x="642848" y="222375"/>
                    <a:pt x="633993" y="231229"/>
                  </a:cubicBezTo>
                  <a:cubicBezTo>
                    <a:pt x="625139" y="240083"/>
                    <a:pt x="613131" y="245057"/>
                    <a:pt x="600609" y="245057"/>
                  </a:cubicBezTo>
                  <a:lnTo>
                    <a:pt x="47213" y="245057"/>
                  </a:lnTo>
                  <a:cubicBezTo>
                    <a:pt x="21138" y="245057"/>
                    <a:pt x="0" y="223919"/>
                    <a:pt x="0" y="197845"/>
                  </a:cubicBezTo>
                  <a:lnTo>
                    <a:pt x="0" y="47213"/>
                  </a:lnTo>
                  <a:cubicBezTo>
                    <a:pt x="0" y="21138"/>
                    <a:pt x="21138" y="0"/>
                    <a:pt x="47213" y="0"/>
                  </a:cubicBezTo>
                  <a:close/>
                </a:path>
              </a:pathLst>
            </a:custGeom>
            <a:solidFill>
              <a:srgbClr val="000000">
                <a:alpha val="0"/>
              </a:srgbClr>
            </a:solidFill>
            <a:ln w="38100" cap="sq">
              <a:solidFill>
                <a:srgbClr val="1414B7">
                  <a:alpha val="40000"/>
                </a:srgbClr>
              </a:solidFill>
              <a:prstDash val="solid"/>
              <a:miter/>
            </a:ln>
          </p:spPr>
        </p:sp>
        <p:sp>
          <p:nvSpPr>
            <p:cNvPr name="TextBox 5" id="5"/>
            <p:cNvSpPr txBox="true"/>
            <p:nvPr/>
          </p:nvSpPr>
          <p:spPr>
            <a:xfrm>
              <a:off x="0" y="28575"/>
              <a:ext cx="647822" cy="216482"/>
            </a:xfrm>
            <a:prstGeom prst="rect">
              <a:avLst/>
            </a:prstGeom>
          </p:spPr>
          <p:txBody>
            <a:bodyPr anchor="ctr" rtlCol="false" tIns="50800" lIns="50800" bIns="50800" rIns="50800"/>
            <a:lstStyle/>
            <a:p>
              <a:pPr algn="ctr">
                <a:lnSpc>
                  <a:spcPts val="2674"/>
                </a:lnSpc>
              </a:pPr>
            </a:p>
          </p:txBody>
        </p:sp>
      </p:grpSp>
      <p:grpSp>
        <p:nvGrpSpPr>
          <p:cNvPr name="Group 6" id="6"/>
          <p:cNvGrpSpPr/>
          <p:nvPr/>
        </p:nvGrpSpPr>
        <p:grpSpPr>
          <a:xfrm rot="0">
            <a:off x="1229151" y="4922113"/>
            <a:ext cx="2579859" cy="930452"/>
            <a:chOff x="0" y="0"/>
            <a:chExt cx="679469" cy="245057"/>
          </a:xfrm>
        </p:grpSpPr>
        <p:sp>
          <p:nvSpPr>
            <p:cNvPr name="Freeform 7" id="7"/>
            <p:cNvSpPr/>
            <p:nvPr/>
          </p:nvSpPr>
          <p:spPr>
            <a:xfrm flipH="false" flipV="false" rot="0">
              <a:off x="0" y="0"/>
              <a:ext cx="679469" cy="245057"/>
            </a:xfrm>
            <a:custGeom>
              <a:avLst/>
              <a:gdLst/>
              <a:ahLst/>
              <a:cxnLst/>
              <a:rect r="r" b="b" t="t" l="l"/>
              <a:pathLst>
                <a:path h="245057" w="679469">
                  <a:moveTo>
                    <a:pt x="45014" y="0"/>
                  </a:moveTo>
                  <a:lnTo>
                    <a:pt x="634456" y="0"/>
                  </a:lnTo>
                  <a:cubicBezTo>
                    <a:pt x="646394" y="0"/>
                    <a:pt x="657843" y="4742"/>
                    <a:pt x="666285" y="13184"/>
                  </a:cubicBezTo>
                  <a:cubicBezTo>
                    <a:pt x="674727" y="21626"/>
                    <a:pt x="679469" y="33075"/>
                    <a:pt x="679469" y="45014"/>
                  </a:cubicBezTo>
                  <a:lnTo>
                    <a:pt x="679469" y="200044"/>
                  </a:lnTo>
                  <a:cubicBezTo>
                    <a:pt x="679469" y="224904"/>
                    <a:pt x="659316" y="245057"/>
                    <a:pt x="634456" y="245057"/>
                  </a:cubicBezTo>
                  <a:lnTo>
                    <a:pt x="45014" y="245057"/>
                  </a:lnTo>
                  <a:cubicBezTo>
                    <a:pt x="20153" y="245057"/>
                    <a:pt x="0" y="224904"/>
                    <a:pt x="0" y="200044"/>
                  </a:cubicBezTo>
                  <a:lnTo>
                    <a:pt x="0" y="45014"/>
                  </a:lnTo>
                  <a:cubicBezTo>
                    <a:pt x="0" y="20153"/>
                    <a:pt x="20153" y="0"/>
                    <a:pt x="45014" y="0"/>
                  </a:cubicBezTo>
                  <a:close/>
                </a:path>
              </a:pathLst>
            </a:custGeom>
            <a:solidFill>
              <a:srgbClr val="000000">
                <a:alpha val="0"/>
              </a:srgbClr>
            </a:solidFill>
            <a:ln w="38100" cap="sq">
              <a:solidFill>
                <a:srgbClr val="1414B7">
                  <a:alpha val="40000"/>
                </a:srgbClr>
              </a:solidFill>
              <a:prstDash val="solid"/>
              <a:miter/>
            </a:ln>
          </p:spPr>
        </p:sp>
        <p:sp>
          <p:nvSpPr>
            <p:cNvPr name="TextBox 8" id="8"/>
            <p:cNvSpPr txBox="true"/>
            <p:nvPr/>
          </p:nvSpPr>
          <p:spPr>
            <a:xfrm>
              <a:off x="0" y="28575"/>
              <a:ext cx="679469" cy="216482"/>
            </a:xfrm>
            <a:prstGeom prst="rect">
              <a:avLst/>
            </a:prstGeom>
          </p:spPr>
          <p:txBody>
            <a:bodyPr anchor="ctr" rtlCol="false" tIns="50800" lIns="50800" bIns="50800" rIns="50800"/>
            <a:lstStyle/>
            <a:p>
              <a:pPr algn="ctr">
                <a:lnSpc>
                  <a:spcPts val="2674"/>
                </a:lnSpc>
              </a:pPr>
            </a:p>
          </p:txBody>
        </p:sp>
      </p:grpSp>
      <p:sp>
        <p:nvSpPr>
          <p:cNvPr name="TextBox 9" id="9"/>
          <p:cNvSpPr txBox="true"/>
          <p:nvPr/>
        </p:nvSpPr>
        <p:spPr>
          <a:xfrm rot="0">
            <a:off x="1028700" y="1096407"/>
            <a:ext cx="11144845" cy="1337946"/>
          </a:xfrm>
          <a:prstGeom prst="rect">
            <a:avLst/>
          </a:prstGeom>
        </p:spPr>
        <p:txBody>
          <a:bodyPr anchor="t" rtlCol="false" tIns="0" lIns="0" bIns="0" rIns="0">
            <a:spAutoFit/>
          </a:bodyPr>
          <a:lstStyle/>
          <a:p>
            <a:pPr algn="l">
              <a:lnSpc>
                <a:spcPts val="9790"/>
              </a:lnSpc>
            </a:pPr>
            <a:r>
              <a:rPr lang="en-US" sz="11000">
                <a:solidFill>
                  <a:srgbClr val="1414B7"/>
                </a:solidFill>
                <a:latin typeface="DM Sans Bold Italics"/>
                <a:ea typeface="DM Sans Bold Italics"/>
                <a:cs typeface="DM Sans Bold Italics"/>
                <a:sym typeface="DM Sans Bold Italics"/>
              </a:rPr>
              <a:t>hyperparameter</a:t>
            </a:r>
          </a:p>
        </p:txBody>
      </p:sp>
      <p:sp>
        <p:nvSpPr>
          <p:cNvPr name="TextBox 10" id="10"/>
          <p:cNvSpPr txBox="true"/>
          <p:nvPr/>
        </p:nvSpPr>
        <p:spPr>
          <a:xfrm rot="0">
            <a:off x="1600200" y="3541603"/>
            <a:ext cx="1783556"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sumsample</a:t>
            </a:r>
          </a:p>
        </p:txBody>
      </p:sp>
      <p:sp>
        <p:nvSpPr>
          <p:cNvPr name="TextBox 11" id="11"/>
          <p:cNvSpPr txBox="true"/>
          <p:nvPr/>
        </p:nvSpPr>
        <p:spPr>
          <a:xfrm rot="0">
            <a:off x="5602481" y="3371953"/>
            <a:ext cx="6891586" cy="679450"/>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Proportion of the training</a:t>
            </a:r>
            <a:r>
              <a:rPr lang="en-US" sz="2499">
                <a:solidFill>
                  <a:srgbClr val="000000"/>
                </a:solidFill>
                <a:latin typeface="DM Sans"/>
                <a:ea typeface="DM Sans"/>
                <a:cs typeface="DM Sans"/>
                <a:sym typeface="DM Sans"/>
              </a:rPr>
              <a:t> data to randomly </a:t>
            </a:r>
          </a:p>
          <a:p>
            <a:pPr algn="l">
              <a:lnSpc>
                <a:spcPts val="2674"/>
              </a:lnSpc>
            </a:pPr>
            <a:r>
              <a:rPr lang="en-US" sz="2499">
                <a:solidFill>
                  <a:srgbClr val="000000"/>
                </a:solidFill>
                <a:latin typeface="DM Sans"/>
                <a:ea typeface="DM Sans"/>
                <a:cs typeface="DM Sans"/>
                <a:sym typeface="DM Sans"/>
              </a:rPr>
              <a:t>sample for each tree.</a:t>
            </a:r>
          </a:p>
        </p:txBody>
      </p:sp>
      <p:sp>
        <p:nvSpPr>
          <p:cNvPr name="TextBox 12" id="12"/>
          <p:cNvSpPr txBox="true"/>
          <p:nvPr/>
        </p:nvSpPr>
        <p:spPr>
          <a:xfrm rot="0">
            <a:off x="5602481" y="5064865"/>
            <a:ext cx="6571064" cy="679450"/>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L2 regularization</a:t>
            </a:r>
            <a:r>
              <a:rPr lang="en-US" sz="2499">
                <a:solidFill>
                  <a:srgbClr val="000000"/>
                </a:solidFill>
                <a:latin typeface="DM Sans"/>
                <a:ea typeface="DM Sans"/>
                <a:cs typeface="DM Sans"/>
                <a:sym typeface="DM Sans"/>
              </a:rPr>
              <a:t> term on weights to control overfitting.</a:t>
            </a:r>
          </a:p>
        </p:txBody>
      </p:sp>
      <p:sp>
        <p:nvSpPr>
          <p:cNvPr name="TextBox 13" id="13"/>
          <p:cNvSpPr txBox="true"/>
          <p:nvPr/>
        </p:nvSpPr>
        <p:spPr>
          <a:xfrm rot="0">
            <a:off x="5602481" y="6747915"/>
            <a:ext cx="6571064" cy="679450"/>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L1 regularization</a:t>
            </a:r>
            <a:r>
              <a:rPr lang="en-US" sz="2499">
                <a:solidFill>
                  <a:srgbClr val="000000"/>
                </a:solidFill>
                <a:latin typeface="DM Sans"/>
                <a:ea typeface="DM Sans"/>
                <a:cs typeface="DM Sans"/>
                <a:sym typeface="DM Sans"/>
              </a:rPr>
              <a:t> term on weights to control overfitting.</a:t>
            </a:r>
          </a:p>
        </p:txBody>
      </p:sp>
      <p:sp>
        <p:nvSpPr>
          <p:cNvPr name="TextBox 14" id="14"/>
          <p:cNvSpPr txBox="true"/>
          <p:nvPr/>
        </p:nvSpPr>
        <p:spPr>
          <a:xfrm rot="0">
            <a:off x="5602481" y="8611449"/>
            <a:ext cx="5682338"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Number of trees</a:t>
            </a:r>
            <a:r>
              <a:rPr lang="en-US" sz="2499">
                <a:solidFill>
                  <a:srgbClr val="000000"/>
                </a:solidFill>
                <a:latin typeface="DM Sans"/>
                <a:ea typeface="DM Sans"/>
                <a:cs typeface="DM Sans"/>
                <a:sym typeface="DM Sans"/>
              </a:rPr>
              <a:t> to fit in the model.</a:t>
            </a:r>
          </a:p>
        </p:txBody>
      </p:sp>
      <p:sp>
        <p:nvSpPr>
          <p:cNvPr name="TextBox 15" id="15"/>
          <p:cNvSpPr txBox="true"/>
          <p:nvPr/>
        </p:nvSpPr>
        <p:spPr>
          <a:xfrm rot="0">
            <a:off x="1600200" y="5231552"/>
            <a:ext cx="1872555"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reg_lambda</a:t>
            </a:r>
          </a:p>
        </p:txBody>
      </p:sp>
      <p:grpSp>
        <p:nvGrpSpPr>
          <p:cNvPr name="Group 16" id="16"/>
          <p:cNvGrpSpPr/>
          <p:nvPr/>
        </p:nvGrpSpPr>
        <p:grpSpPr>
          <a:xfrm rot="0">
            <a:off x="1229151" y="6612062"/>
            <a:ext cx="2243605" cy="930452"/>
            <a:chOff x="0" y="0"/>
            <a:chExt cx="590908" cy="245057"/>
          </a:xfrm>
        </p:grpSpPr>
        <p:sp>
          <p:nvSpPr>
            <p:cNvPr name="Freeform 17" id="17"/>
            <p:cNvSpPr/>
            <p:nvPr/>
          </p:nvSpPr>
          <p:spPr>
            <a:xfrm flipH="false" flipV="false" rot="0">
              <a:off x="0" y="0"/>
              <a:ext cx="590908" cy="245057"/>
            </a:xfrm>
            <a:custGeom>
              <a:avLst/>
              <a:gdLst/>
              <a:ahLst/>
              <a:cxnLst/>
              <a:rect r="r" b="b" t="t" l="l"/>
              <a:pathLst>
                <a:path h="245057" w="590908">
                  <a:moveTo>
                    <a:pt x="51760" y="0"/>
                  </a:moveTo>
                  <a:lnTo>
                    <a:pt x="539148" y="0"/>
                  </a:lnTo>
                  <a:cubicBezTo>
                    <a:pt x="552876" y="0"/>
                    <a:pt x="566041" y="5453"/>
                    <a:pt x="575748" y="15160"/>
                  </a:cubicBezTo>
                  <a:cubicBezTo>
                    <a:pt x="585455" y="24867"/>
                    <a:pt x="590908" y="38032"/>
                    <a:pt x="590908" y="51760"/>
                  </a:cubicBezTo>
                  <a:lnTo>
                    <a:pt x="590908" y="193297"/>
                  </a:lnTo>
                  <a:cubicBezTo>
                    <a:pt x="590908" y="207025"/>
                    <a:pt x="585455" y="220190"/>
                    <a:pt x="575748" y="229897"/>
                  </a:cubicBezTo>
                  <a:cubicBezTo>
                    <a:pt x="566041" y="239604"/>
                    <a:pt x="552876" y="245057"/>
                    <a:pt x="539148" y="245057"/>
                  </a:cubicBezTo>
                  <a:lnTo>
                    <a:pt x="51760" y="245057"/>
                  </a:lnTo>
                  <a:cubicBezTo>
                    <a:pt x="38032" y="245057"/>
                    <a:pt x="24867" y="239604"/>
                    <a:pt x="15160" y="229897"/>
                  </a:cubicBezTo>
                  <a:cubicBezTo>
                    <a:pt x="5453" y="220190"/>
                    <a:pt x="0" y="207025"/>
                    <a:pt x="0" y="193297"/>
                  </a:cubicBezTo>
                  <a:lnTo>
                    <a:pt x="0" y="51760"/>
                  </a:lnTo>
                  <a:cubicBezTo>
                    <a:pt x="0" y="38032"/>
                    <a:pt x="5453" y="24867"/>
                    <a:pt x="15160" y="15160"/>
                  </a:cubicBezTo>
                  <a:cubicBezTo>
                    <a:pt x="24867" y="5453"/>
                    <a:pt x="38032" y="0"/>
                    <a:pt x="51760" y="0"/>
                  </a:cubicBezTo>
                  <a:close/>
                </a:path>
              </a:pathLst>
            </a:custGeom>
            <a:solidFill>
              <a:srgbClr val="000000">
                <a:alpha val="0"/>
              </a:srgbClr>
            </a:solidFill>
            <a:ln w="38100" cap="sq">
              <a:solidFill>
                <a:srgbClr val="1414B7">
                  <a:alpha val="40000"/>
                </a:srgbClr>
              </a:solidFill>
              <a:prstDash val="solid"/>
              <a:miter/>
            </a:ln>
          </p:spPr>
        </p:sp>
        <p:sp>
          <p:nvSpPr>
            <p:cNvPr name="TextBox 18" id="18"/>
            <p:cNvSpPr txBox="true"/>
            <p:nvPr/>
          </p:nvSpPr>
          <p:spPr>
            <a:xfrm>
              <a:off x="0" y="28575"/>
              <a:ext cx="590908" cy="216482"/>
            </a:xfrm>
            <a:prstGeom prst="rect">
              <a:avLst/>
            </a:prstGeom>
          </p:spPr>
          <p:txBody>
            <a:bodyPr anchor="ctr" rtlCol="false" tIns="50800" lIns="50800" bIns="50800" rIns="50800"/>
            <a:lstStyle/>
            <a:p>
              <a:pPr algn="ctr">
                <a:lnSpc>
                  <a:spcPts val="2674"/>
                </a:lnSpc>
              </a:pPr>
            </a:p>
          </p:txBody>
        </p:sp>
      </p:grpSp>
      <p:sp>
        <p:nvSpPr>
          <p:cNvPr name="TextBox 19" id="19"/>
          <p:cNvSpPr txBox="true"/>
          <p:nvPr/>
        </p:nvSpPr>
        <p:spPr>
          <a:xfrm rot="0">
            <a:off x="1600200" y="6921501"/>
            <a:ext cx="1561058"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reg_alpha</a:t>
            </a:r>
          </a:p>
        </p:txBody>
      </p:sp>
      <p:grpSp>
        <p:nvGrpSpPr>
          <p:cNvPr name="Group 20" id="20"/>
          <p:cNvGrpSpPr/>
          <p:nvPr/>
        </p:nvGrpSpPr>
        <p:grpSpPr>
          <a:xfrm rot="0">
            <a:off x="1229151" y="8302010"/>
            <a:ext cx="2780128" cy="930452"/>
            <a:chOff x="0" y="0"/>
            <a:chExt cx="732215" cy="245057"/>
          </a:xfrm>
        </p:grpSpPr>
        <p:sp>
          <p:nvSpPr>
            <p:cNvPr name="Freeform 21" id="21"/>
            <p:cNvSpPr/>
            <p:nvPr/>
          </p:nvSpPr>
          <p:spPr>
            <a:xfrm flipH="false" flipV="false" rot="0">
              <a:off x="0" y="0"/>
              <a:ext cx="732215" cy="245057"/>
            </a:xfrm>
            <a:custGeom>
              <a:avLst/>
              <a:gdLst/>
              <a:ahLst/>
              <a:cxnLst/>
              <a:rect r="r" b="b" t="t" l="l"/>
              <a:pathLst>
                <a:path h="245057" w="732215">
                  <a:moveTo>
                    <a:pt x="41771" y="0"/>
                  </a:moveTo>
                  <a:lnTo>
                    <a:pt x="690444" y="0"/>
                  </a:lnTo>
                  <a:cubicBezTo>
                    <a:pt x="701522" y="0"/>
                    <a:pt x="712147" y="4401"/>
                    <a:pt x="719980" y="12234"/>
                  </a:cubicBezTo>
                  <a:cubicBezTo>
                    <a:pt x="727814" y="20068"/>
                    <a:pt x="732215" y="30693"/>
                    <a:pt x="732215" y="41771"/>
                  </a:cubicBezTo>
                  <a:lnTo>
                    <a:pt x="732215" y="203286"/>
                  </a:lnTo>
                  <a:cubicBezTo>
                    <a:pt x="732215" y="214365"/>
                    <a:pt x="727814" y="224989"/>
                    <a:pt x="719980" y="232823"/>
                  </a:cubicBezTo>
                  <a:cubicBezTo>
                    <a:pt x="712147" y="240656"/>
                    <a:pt x="701522" y="245057"/>
                    <a:pt x="690444" y="245057"/>
                  </a:cubicBezTo>
                  <a:lnTo>
                    <a:pt x="41771" y="245057"/>
                  </a:lnTo>
                  <a:cubicBezTo>
                    <a:pt x="30693" y="245057"/>
                    <a:pt x="20068" y="240656"/>
                    <a:pt x="12234" y="232823"/>
                  </a:cubicBezTo>
                  <a:cubicBezTo>
                    <a:pt x="4401" y="224989"/>
                    <a:pt x="0" y="214365"/>
                    <a:pt x="0" y="203286"/>
                  </a:cubicBezTo>
                  <a:lnTo>
                    <a:pt x="0" y="41771"/>
                  </a:lnTo>
                  <a:cubicBezTo>
                    <a:pt x="0" y="30693"/>
                    <a:pt x="4401" y="20068"/>
                    <a:pt x="12234" y="12234"/>
                  </a:cubicBezTo>
                  <a:cubicBezTo>
                    <a:pt x="20068" y="4401"/>
                    <a:pt x="30693" y="0"/>
                    <a:pt x="41771" y="0"/>
                  </a:cubicBezTo>
                  <a:close/>
                </a:path>
              </a:pathLst>
            </a:custGeom>
            <a:solidFill>
              <a:srgbClr val="000000">
                <a:alpha val="0"/>
              </a:srgbClr>
            </a:solidFill>
            <a:ln w="38100" cap="sq">
              <a:solidFill>
                <a:srgbClr val="1414B7">
                  <a:alpha val="40000"/>
                </a:srgbClr>
              </a:solidFill>
              <a:prstDash val="solid"/>
              <a:miter/>
            </a:ln>
          </p:spPr>
        </p:sp>
        <p:sp>
          <p:nvSpPr>
            <p:cNvPr name="TextBox 22" id="22"/>
            <p:cNvSpPr txBox="true"/>
            <p:nvPr/>
          </p:nvSpPr>
          <p:spPr>
            <a:xfrm>
              <a:off x="0" y="28575"/>
              <a:ext cx="732215" cy="216482"/>
            </a:xfrm>
            <a:prstGeom prst="rect">
              <a:avLst/>
            </a:prstGeom>
          </p:spPr>
          <p:txBody>
            <a:bodyPr anchor="ctr" rtlCol="false" tIns="50800" lIns="50800" bIns="50800" rIns="50800"/>
            <a:lstStyle/>
            <a:p>
              <a:pPr algn="ctr">
                <a:lnSpc>
                  <a:spcPts val="2674"/>
                </a:lnSpc>
              </a:pPr>
            </a:p>
          </p:txBody>
        </p:sp>
      </p:grpSp>
      <p:sp>
        <p:nvSpPr>
          <p:cNvPr name="TextBox 23" id="23"/>
          <p:cNvSpPr txBox="true"/>
          <p:nvPr/>
        </p:nvSpPr>
        <p:spPr>
          <a:xfrm rot="0">
            <a:off x="1600200" y="8611449"/>
            <a:ext cx="2083296"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n_estimators</a:t>
            </a:r>
          </a:p>
        </p:txBody>
      </p:sp>
      <p:sp>
        <p:nvSpPr>
          <p:cNvPr name="AutoShape 24" id="24"/>
          <p:cNvSpPr/>
          <p:nvPr/>
        </p:nvSpPr>
        <p:spPr>
          <a:xfrm>
            <a:off x="3688849" y="3697390"/>
            <a:ext cx="1588086" cy="0"/>
          </a:xfrm>
          <a:prstGeom prst="line">
            <a:avLst/>
          </a:prstGeom>
          <a:ln cap="flat" w="38100">
            <a:solidFill>
              <a:srgbClr val="ED6A3E"/>
            </a:solidFill>
            <a:prstDash val="solid"/>
            <a:headEnd type="none" len="sm" w="sm"/>
            <a:tailEnd type="arrow" len="sm" w="med"/>
          </a:ln>
        </p:spPr>
      </p:sp>
      <p:sp>
        <p:nvSpPr>
          <p:cNvPr name="AutoShape 25" id="25"/>
          <p:cNvSpPr/>
          <p:nvPr/>
        </p:nvSpPr>
        <p:spPr>
          <a:xfrm>
            <a:off x="3809010" y="5390302"/>
            <a:ext cx="1467924" cy="0"/>
          </a:xfrm>
          <a:prstGeom prst="line">
            <a:avLst/>
          </a:prstGeom>
          <a:ln cap="flat" w="38100">
            <a:solidFill>
              <a:srgbClr val="ED6A3E"/>
            </a:solidFill>
            <a:prstDash val="solid"/>
            <a:headEnd type="none" len="sm" w="sm"/>
            <a:tailEnd type="arrow" len="sm" w="med"/>
          </a:ln>
        </p:spPr>
      </p:sp>
      <p:sp>
        <p:nvSpPr>
          <p:cNvPr name="AutoShape 26" id="26"/>
          <p:cNvSpPr/>
          <p:nvPr/>
        </p:nvSpPr>
        <p:spPr>
          <a:xfrm>
            <a:off x="3472755" y="7073352"/>
            <a:ext cx="1804179" cy="0"/>
          </a:xfrm>
          <a:prstGeom prst="line">
            <a:avLst/>
          </a:prstGeom>
          <a:ln cap="flat" w="38100">
            <a:solidFill>
              <a:srgbClr val="ED6A3E"/>
            </a:solidFill>
            <a:prstDash val="solid"/>
            <a:headEnd type="none" len="sm" w="sm"/>
            <a:tailEnd type="arrow" len="sm" w="med"/>
          </a:ln>
        </p:spPr>
      </p:sp>
      <p:sp>
        <p:nvSpPr>
          <p:cNvPr name="AutoShape 27" id="27"/>
          <p:cNvSpPr/>
          <p:nvPr/>
        </p:nvSpPr>
        <p:spPr>
          <a:xfrm>
            <a:off x="4009279" y="8770199"/>
            <a:ext cx="1267655" cy="0"/>
          </a:xfrm>
          <a:prstGeom prst="line">
            <a:avLst/>
          </a:prstGeom>
          <a:ln cap="flat" w="38100">
            <a:solidFill>
              <a:srgbClr val="ED6A3E"/>
            </a:solidFill>
            <a:prstDash val="solid"/>
            <a:headEnd type="none" len="sm" w="sm"/>
            <a:tailEnd type="arrow" len="sm" w="med"/>
          </a:ln>
        </p:spPr>
      </p:sp>
      <p:sp>
        <p:nvSpPr>
          <p:cNvPr name="TextBox 28" id="28"/>
          <p:cNvSpPr txBox="true"/>
          <p:nvPr/>
        </p:nvSpPr>
        <p:spPr>
          <a:xfrm rot="0">
            <a:off x="13765700" y="7516814"/>
            <a:ext cx="3572598" cy="904114"/>
          </a:xfrm>
          <a:prstGeom prst="rect">
            <a:avLst/>
          </a:prstGeom>
        </p:spPr>
        <p:txBody>
          <a:bodyPr anchor="t" rtlCol="false" tIns="0" lIns="0" bIns="0" rIns="0">
            <a:spAutoFit/>
          </a:bodyPr>
          <a:lstStyle/>
          <a:p>
            <a:pPr algn="l">
              <a:lnSpc>
                <a:spcPts val="3559"/>
              </a:lnSpc>
            </a:pPr>
            <a:r>
              <a:rPr lang="en-US" sz="3326">
                <a:solidFill>
                  <a:srgbClr val="433833"/>
                </a:solidFill>
                <a:latin typeface="DM Sans"/>
                <a:ea typeface="DM Sans"/>
                <a:cs typeface="DM Sans"/>
                <a:sym typeface="DM Sans"/>
              </a:rPr>
              <a:t>MAPE (0.263)</a:t>
            </a:r>
          </a:p>
          <a:p>
            <a:pPr algn="l" marL="0" indent="0" lvl="0">
              <a:lnSpc>
                <a:spcPts val="3559"/>
              </a:lnSpc>
            </a:pPr>
            <a:r>
              <a:rPr lang="en-US" sz="3326">
                <a:solidFill>
                  <a:srgbClr val="433833"/>
                </a:solidFill>
                <a:latin typeface="DM Sans"/>
                <a:ea typeface="DM Sans"/>
                <a:cs typeface="DM Sans"/>
                <a:sym typeface="DM Sans"/>
              </a:rPr>
              <a:t>R2 (0.778)</a:t>
            </a:r>
          </a:p>
        </p:txBody>
      </p:sp>
      <p:sp>
        <p:nvSpPr>
          <p:cNvPr name="TextBox 29" id="29"/>
          <p:cNvSpPr txBox="true"/>
          <p:nvPr/>
        </p:nvSpPr>
        <p:spPr>
          <a:xfrm rot="0">
            <a:off x="13765700" y="6913468"/>
            <a:ext cx="3572598" cy="572721"/>
          </a:xfrm>
          <a:prstGeom prst="rect">
            <a:avLst/>
          </a:prstGeom>
        </p:spPr>
        <p:txBody>
          <a:bodyPr anchor="t" rtlCol="false" tIns="0" lIns="0" bIns="0" rIns="0">
            <a:spAutoFit/>
          </a:bodyPr>
          <a:lstStyle/>
          <a:p>
            <a:pPr algn="l" marL="0" indent="0" lvl="0">
              <a:lnSpc>
                <a:spcPts val="4657"/>
              </a:lnSpc>
              <a:spcBef>
                <a:spcPct val="0"/>
              </a:spcBef>
            </a:pPr>
            <a:r>
              <a:rPr lang="en-US" sz="3326">
                <a:solidFill>
                  <a:srgbClr val="433833"/>
                </a:solidFill>
                <a:latin typeface="DM Sans Bold"/>
                <a:ea typeface="DM Sans Bold"/>
                <a:cs typeface="DM Sans Bold"/>
                <a:sym typeface="DM Sans Bold"/>
              </a:rPr>
              <a:t>XGBOOST REG.</a:t>
            </a:r>
          </a:p>
        </p:txBody>
      </p:sp>
      <p:grpSp>
        <p:nvGrpSpPr>
          <p:cNvPr name="Group 30" id="30"/>
          <p:cNvGrpSpPr/>
          <p:nvPr/>
        </p:nvGrpSpPr>
        <p:grpSpPr>
          <a:xfrm rot="0">
            <a:off x="13805464" y="3067700"/>
            <a:ext cx="3532835" cy="3352241"/>
            <a:chOff x="0" y="0"/>
            <a:chExt cx="4710447" cy="4469655"/>
          </a:xfrm>
        </p:grpSpPr>
        <p:grpSp>
          <p:nvGrpSpPr>
            <p:cNvPr name="Group 31" id="31"/>
            <p:cNvGrpSpPr/>
            <p:nvPr/>
          </p:nvGrpSpPr>
          <p:grpSpPr>
            <a:xfrm rot="0">
              <a:off x="2015712" y="0"/>
              <a:ext cx="673684" cy="673684"/>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33" id="33"/>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34" id="34"/>
            <p:cNvGrpSpPr/>
            <p:nvPr/>
          </p:nvGrpSpPr>
          <p:grpSpPr>
            <a:xfrm rot="0">
              <a:off x="4036763" y="2030489"/>
              <a:ext cx="673684" cy="673684"/>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36" id="36"/>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37" id="37"/>
            <p:cNvSpPr/>
            <p:nvPr/>
          </p:nvSpPr>
          <p:spPr>
            <a:xfrm flipH="true">
              <a:off x="1053942" y="532226"/>
              <a:ext cx="1024194" cy="729218"/>
            </a:xfrm>
            <a:prstGeom prst="line">
              <a:avLst/>
            </a:prstGeom>
            <a:ln cap="flat" w="63500">
              <a:solidFill>
                <a:srgbClr val="000000"/>
              </a:solidFill>
              <a:prstDash val="solid"/>
              <a:headEnd type="none" len="sm" w="sm"/>
              <a:tailEnd type="none" len="sm" w="sm"/>
            </a:ln>
          </p:spPr>
        </p:sp>
        <p:sp>
          <p:nvSpPr>
            <p:cNvPr name="AutoShape 38" id="38"/>
            <p:cNvSpPr/>
            <p:nvPr/>
          </p:nvSpPr>
          <p:spPr>
            <a:xfrm flipH="true">
              <a:off x="336842" y="1544102"/>
              <a:ext cx="533814" cy="823229"/>
            </a:xfrm>
            <a:prstGeom prst="line">
              <a:avLst/>
            </a:prstGeom>
            <a:ln cap="flat" w="63500">
              <a:solidFill>
                <a:srgbClr val="000000"/>
              </a:solidFill>
              <a:prstDash val="solid"/>
              <a:headEnd type="none" len="sm" w="sm"/>
              <a:tailEnd type="none" len="sm" w="sm"/>
            </a:ln>
          </p:spPr>
        </p:sp>
        <p:sp>
          <p:nvSpPr>
            <p:cNvPr name="AutoShape 39" id="39"/>
            <p:cNvSpPr/>
            <p:nvPr/>
          </p:nvSpPr>
          <p:spPr>
            <a:xfrm flipH="true">
              <a:off x="1678870" y="3309584"/>
              <a:ext cx="533814" cy="823229"/>
            </a:xfrm>
            <a:prstGeom prst="line">
              <a:avLst/>
            </a:prstGeom>
            <a:ln cap="flat" w="63500">
              <a:solidFill>
                <a:srgbClr val="000000"/>
              </a:solidFill>
              <a:prstDash val="solid"/>
              <a:headEnd type="none" len="sm" w="sm"/>
              <a:tailEnd type="none" len="sm" w="sm"/>
            </a:ln>
          </p:spPr>
        </p:sp>
        <p:sp>
          <p:nvSpPr>
            <p:cNvPr name="AutoShape 40" id="40"/>
            <p:cNvSpPr/>
            <p:nvPr/>
          </p:nvSpPr>
          <p:spPr>
            <a:xfrm flipH="true">
              <a:off x="2352554" y="2469081"/>
              <a:ext cx="533814" cy="823229"/>
            </a:xfrm>
            <a:prstGeom prst="line">
              <a:avLst/>
            </a:prstGeom>
            <a:ln cap="flat" w="63500">
              <a:solidFill>
                <a:srgbClr val="000000"/>
              </a:solidFill>
              <a:prstDash val="solid"/>
              <a:headEnd type="none" len="sm" w="sm"/>
              <a:tailEnd type="none" len="sm" w="sm"/>
            </a:ln>
          </p:spPr>
        </p:sp>
        <p:grpSp>
          <p:nvGrpSpPr>
            <p:cNvPr name="Group 41" id="41"/>
            <p:cNvGrpSpPr/>
            <p:nvPr/>
          </p:nvGrpSpPr>
          <p:grpSpPr>
            <a:xfrm rot="0">
              <a:off x="0" y="2030489"/>
              <a:ext cx="673684" cy="673684"/>
              <a:chOff x="0" y="0"/>
              <a:chExt cx="812800" cy="812800"/>
            </a:xfrm>
          </p:grpSpPr>
          <p:sp>
            <p:nvSpPr>
              <p:cNvPr name="Freeform 42" id="4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3" id="43"/>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44" id="44"/>
            <p:cNvGrpSpPr/>
            <p:nvPr/>
          </p:nvGrpSpPr>
          <p:grpSpPr>
            <a:xfrm rot="0">
              <a:off x="1342029" y="3795971"/>
              <a:ext cx="673684" cy="673684"/>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46" id="46"/>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47" id="47"/>
            <p:cNvSpPr/>
            <p:nvPr/>
          </p:nvSpPr>
          <p:spPr>
            <a:xfrm>
              <a:off x="2562786" y="3319627"/>
              <a:ext cx="463451" cy="813186"/>
            </a:xfrm>
            <a:prstGeom prst="line">
              <a:avLst/>
            </a:prstGeom>
            <a:ln cap="flat" w="63500">
              <a:solidFill>
                <a:srgbClr val="000000"/>
              </a:solidFill>
              <a:prstDash val="solid"/>
              <a:headEnd type="none" len="sm" w="sm"/>
              <a:tailEnd type="none" len="sm" w="sm"/>
            </a:ln>
          </p:spPr>
        </p:sp>
        <p:grpSp>
          <p:nvGrpSpPr>
            <p:cNvPr name="Group 48" id="48"/>
            <p:cNvGrpSpPr/>
            <p:nvPr/>
          </p:nvGrpSpPr>
          <p:grpSpPr>
            <a:xfrm rot="0">
              <a:off x="2015712" y="2955468"/>
              <a:ext cx="673684" cy="673684"/>
              <a:chOff x="0" y="0"/>
              <a:chExt cx="812800" cy="812800"/>
            </a:xfrm>
          </p:grpSpPr>
          <p:sp>
            <p:nvSpPr>
              <p:cNvPr name="Freeform 49" id="4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50" id="50"/>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51" id="51"/>
            <p:cNvSpPr/>
            <p:nvPr/>
          </p:nvSpPr>
          <p:spPr>
            <a:xfrm>
              <a:off x="1220758" y="1554145"/>
              <a:ext cx="463451" cy="813186"/>
            </a:xfrm>
            <a:prstGeom prst="line">
              <a:avLst/>
            </a:prstGeom>
            <a:ln cap="flat" w="63500">
              <a:solidFill>
                <a:srgbClr val="000000"/>
              </a:solidFill>
              <a:prstDash val="solid"/>
              <a:headEnd type="none" len="sm" w="sm"/>
              <a:tailEnd type="none" len="sm" w="sm"/>
            </a:ln>
          </p:spPr>
        </p:sp>
        <p:sp>
          <p:nvSpPr>
            <p:cNvPr name="AutoShape 52" id="52"/>
            <p:cNvSpPr/>
            <p:nvPr/>
          </p:nvSpPr>
          <p:spPr>
            <a:xfrm>
              <a:off x="3236470" y="2479124"/>
              <a:ext cx="463451" cy="813186"/>
            </a:xfrm>
            <a:prstGeom prst="line">
              <a:avLst/>
            </a:prstGeom>
            <a:ln cap="flat" w="63500">
              <a:solidFill>
                <a:srgbClr val="000000"/>
              </a:solidFill>
              <a:prstDash val="solid"/>
              <a:headEnd type="none" len="sm" w="sm"/>
              <a:tailEnd type="none" len="sm" w="sm"/>
            </a:ln>
          </p:spPr>
        </p:sp>
        <p:grpSp>
          <p:nvGrpSpPr>
            <p:cNvPr name="Group 53" id="53"/>
            <p:cNvGrpSpPr/>
            <p:nvPr/>
          </p:nvGrpSpPr>
          <p:grpSpPr>
            <a:xfrm rot="0">
              <a:off x="1347367" y="2030489"/>
              <a:ext cx="673684" cy="673684"/>
              <a:chOff x="0" y="0"/>
              <a:chExt cx="812800" cy="812800"/>
            </a:xfrm>
          </p:grpSpPr>
          <p:sp>
            <p:nvSpPr>
              <p:cNvPr name="Freeform 54" id="5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5" id="55"/>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56" id="56"/>
            <p:cNvGrpSpPr/>
            <p:nvPr/>
          </p:nvGrpSpPr>
          <p:grpSpPr>
            <a:xfrm rot="0">
              <a:off x="2689396" y="3795971"/>
              <a:ext cx="673684" cy="673684"/>
              <a:chOff x="0" y="0"/>
              <a:chExt cx="812800" cy="812800"/>
            </a:xfrm>
          </p:grpSpPr>
          <p:sp>
            <p:nvSpPr>
              <p:cNvPr name="Freeform 57" id="5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58" id="58"/>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59" id="59"/>
            <p:cNvGrpSpPr/>
            <p:nvPr/>
          </p:nvGrpSpPr>
          <p:grpSpPr>
            <a:xfrm rot="0">
              <a:off x="3363079" y="2955468"/>
              <a:ext cx="673684" cy="673684"/>
              <a:chOff x="0" y="0"/>
              <a:chExt cx="812800" cy="812800"/>
            </a:xfrm>
          </p:grpSpPr>
          <p:sp>
            <p:nvSpPr>
              <p:cNvPr name="Freeform 60" id="6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61" id="61"/>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62" id="62"/>
            <p:cNvGrpSpPr/>
            <p:nvPr/>
          </p:nvGrpSpPr>
          <p:grpSpPr>
            <a:xfrm rot="0">
              <a:off x="717100" y="924602"/>
              <a:ext cx="673684" cy="673684"/>
              <a:chOff x="0" y="0"/>
              <a:chExt cx="812800" cy="812800"/>
            </a:xfrm>
          </p:grpSpPr>
          <p:sp>
            <p:nvSpPr>
              <p:cNvPr name="Freeform 63" id="6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64" id="64"/>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65" id="65"/>
            <p:cNvSpPr/>
            <p:nvPr/>
          </p:nvSpPr>
          <p:spPr>
            <a:xfrm>
              <a:off x="2630317" y="527450"/>
              <a:ext cx="1069605" cy="733994"/>
            </a:xfrm>
            <a:prstGeom prst="line">
              <a:avLst/>
            </a:prstGeom>
            <a:ln cap="flat" w="63500">
              <a:solidFill>
                <a:srgbClr val="000000"/>
              </a:solidFill>
              <a:prstDash val="solid"/>
              <a:headEnd type="none" len="sm" w="sm"/>
              <a:tailEnd type="none" len="sm" w="sm"/>
            </a:ln>
          </p:spPr>
        </p:sp>
        <p:sp>
          <p:nvSpPr>
            <p:cNvPr name="AutoShape 66" id="66"/>
            <p:cNvSpPr/>
            <p:nvPr/>
          </p:nvSpPr>
          <p:spPr>
            <a:xfrm flipH="true">
              <a:off x="3026238" y="1549153"/>
              <a:ext cx="498417" cy="818177"/>
            </a:xfrm>
            <a:prstGeom prst="line">
              <a:avLst/>
            </a:prstGeom>
            <a:ln cap="flat" w="63500">
              <a:solidFill>
                <a:srgbClr val="000000"/>
              </a:solidFill>
              <a:prstDash val="solid"/>
              <a:headEnd type="none" len="sm" w="sm"/>
              <a:tailEnd type="none" len="sm" w="sm"/>
            </a:ln>
          </p:spPr>
        </p:sp>
        <p:grpSp>
          <p:nvGrpSpPr>
            <p:cNvPr name="Group 67" id="67"/>
            <p:cNvGrpSpPr/>
            <p:nvPr/>
          </p:nvGrpSpPr>
          <p:grpSpPr>
            <a:xfrm rot="0">
              <a:off x="2689396" y="2030489"/>
              <a:ext cx="673684" cy="673684"/>
              <a:chOff x="0" y="0"/>
              <a:chExt cx="812800" cy="812800"/>
            </a:xfrm>
          </p:grpSpPr>
          <p:sp>
            <p:nvSpPr>
              <p:cNvPr name="Freeform 68" id="6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69" id="69"/>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70" id="70"/>
            <p:cNvSpPr/>
            <p:nvPr/>
          </p:nvSpPr>
          <p:spPr>
            <a:xfrm>
              <a:off x="3875188" y="1549153"/>
              <a:ext cx="498417" cy="818177"/>
            </a:xfrm>
            <a:prstGeom prst="line">
              <a:avLst/>
            </a:prstGeom>
            <a:ln cap="flat" w="63500">
              <a:solidFill>
                <a:srgbClr val="000000"/>
              </a:solidFill>
              <a:prstDash val="solid"/>
              <a:headEnd type="none" len="sm" w="sm"/>
              <a:tailEnd type="none" len="sm" w="sm"/>
            </a:ln>
          </p:spPr>
        </p:sp>
        <p:grpSp>
          <p:nvGrpSpPr>
            <p:cNvPr name="Group 71" id="71"/>
            <p:cNvGrpSpPr/>
            <p:nvPr/>
          </p:nvGrpSpPr>
          <p:grpSpPr>
            <a:xfrm rot="0">
              <a:off x="3363079" y="924602"/>
              <a:ext cx="673684" cy="673684"/>
              <a:chOff x="0" y="0"/>
              <a:chExt cx="812800" cy="812800"/>
            </a:xfrm>
          </p:grpSpPr>
          <p:sp>
            <p:nvSpPr>
              <p:cNvPr name="Freeform 72" id="7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73" id="73"/>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spTree>
  </p:cSld>
  <p:clrMapOvr>
    <a:masterClrMapping/>
  </p:clrMapOvr>
</p:sld>
</file>

<file path=ppt/slides/slide2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flipH="true">
            <a:off x="15494789" y="1123950"/>
            <a:ext cx="1764511" cy="0"/>
          </a:xfrm>
          <a:prstGeom prst="line">
            <a:avLst/>
          </a:prstGeom>
          <a:ln cap="flat" w="190500">
            <a:solidFill>
              <a:srgbClr val="ED6A3E"/>
            </a:solidFill>
            <a:prstDash val="solid"/>
            <a:headEnd type="none" len="sm" w="sm"/>
            <a:tailEnd type="none" len="sm" w="sm"/>
          </a:ln>
        </p:spPr>
      </p:sp>
      <p:grpSp>
        <p:nvGrpSpPr>
          <p:cNvPr name="Group 3" id="3"/>
          <p:cNvGrpSpPr/>
          <p:nvPr/>
        </p:nvGrpSpPr>
        <p:grpSpPr>
          <a:xfrm rot="0">
            <a:off x="13418680" y="2539128"/>
            <a:ext cx="3840620" cy="930452"/>
            <a:chOff x="0" y="0"/>
            <a:chExt cx="1011521" cy="245057"/>
          </a:xfrm>
        </p:grpSpPr>
        <p:sp>
          <p:nvSpPr>
            <p:cNvPr name="Freeform 4" id="4"/>
            <p:cNvSpPr/>
            <p:nvPr/>
          </p:nvSpPr>
          <p:spPr>
            <a:xfrm flipH="false" flipV="false" rot="0">
              <a:off x="0" y="0"/>
              <a:ext cx="1011521" cy="245057"/>
            </a:xfrm>
            <a:custGeom>
              <a:avLst/>
              <a:gdLst/>
              <a:ahLst/>
              <a:cxnLst/>
              <a:rect r="r" b="b" t="t" l="l"/>
              <a:pathLst>
                <a:path h="245057" w="1011521">
                  <a:moveTo>
                    <a:pt x="30237" y="0"/>
                  </a:moveTo>
                  <a:lnTo>
                    <a:pt x="981284" y="0"/>
                  </a:lnTo>
                  <a:cubicBezTo>
                    <a:pt x="989304" y="0"/>
                    <a:pt x="996994" y="3186"/>
                    <a:pt x="1002665" y="8856"/>
                  </a:cubicBezTo>
                  <a:cubicBezTo>
                    <a:pt x="1008336" y="14527"/>
                    <a:pt x="1011521" y="22218"/>
                    <a:pt x="1011521" y="30237"/>
                  </a:cubicBezTo>
                  <a:lnTo>
                    <a:pt x="1011521" y="214820"/>
                  </a:lnTo>
                  <a:cubicBezTo>
                    <a:pt x="1011521" y="222840"/>
                    <a:pt x="1008336" y="230531"/>
                    <a:pt x="1002665" y="236201"/>
                  </a:cubicBezTo>
                  <a:cubicBezTo>
                    <a:pt x="996994" y="241872"/>
                    <a:pt x="989304" y="245057"/>
                    <a:pt x="981284" y="245057"/>
                  </a:cubicBezTo>
                  <a:lnTo>
                    <a:pt x="30237" y="245057"/>
                  </a:lnTo>
                  <a:cubicBezTo>
                    <a:pt x="22218" y="245057"/>
                    <a:pt x="14527" y="241872"/>
                    <a:pt x="8856" y="236201"/>
                  </a:cubicBezTo>
                  <a:cubicBezTo>
                    <a:pt x="3186" y="230531"/>
                    <a:pt x="0" y="222840"/>
                    <a:pt x="0" y="214820"/>
                  </a:cubicBezTo>
                  <a:lnTo>
                    <a:pt x="0" y="30237"/>
                  </a:lnTo>
                  <a:cubicBezTo>
                    <a:pt x="0" y="22218"/>
                    <a:pt x="3186" y="14527"/>
                    <a:pt x="8856" y="8856"/>
                  </a:cubicBezTo>
                  <a:cubicBezTo>
                    <a:pt x="14527" y="3186"/>
                    <a:pt x="22218" y="0"/>
                    <a:pt x="30237" y="0"/>
                  </a:cubicBezTo>
                  <a:close/>
                </a:path>
              </a:pathLst>
            </a:custGeom>
            <a:solidFill>
              <a:srgbClr val="000000">
                <a:alpha val="0"/>
              </a:srgbClr>
            </a:solidFill>
            <a:ln w="38100" cap="sq">
              <a:solidFill>
                <a:srgbClr val="1414B7">
                  <a:alpha val="40000"/>
                </a:srgbClr>
              </a:solidFill>
              <a:prstDash val="solid"/>
              <a:miter/>
            </a:ln>
          </p:spPr>
        </p:sp>
        <p:sp>
          <p:nvSpPr>
            <p:cNvPr name="TextBox 5" id="5"/>
            <p:cNvSpPr txBox="true"/>
            <p:nvPr/>
          </p:nvSpPr>
          <p:spPr>
            <a:xfrm>
              <a:off x="0" y="28575"/>
              <a:ext cx="1011521" cy="216482"/>
            </a:xfrm>
            <a:prstGeom prst="rect">
              <a:avLst/>
            </a:prstGeom>
          </p:spPr>
          <p:txBody>
            <a:bodyPr anchor="ctr" rtlCol="false" tIns="50800" lIns="50800" bIns="50800" rIns="50800"/>
            <a:lstStyle/>
            <a:p>
              <a:pPr algn="ctr">
                <a:lnSpc>
                  <a:spcPts val="2674"/>
                </a:lnSpc>
              </a:pPr>
            </a:p>
          </p:txBody>
        </p:sp>
      </p:grpSp>
      <p:grpSp>
        <p:nvGrpSpPr>
          <p:cNvPr name="Group 6" id="6"/>
          <p:cNvGrpSpPr/>
          <p:nvPr/>
        </p:nvGrpSpPr>
        <p:grpSpPr>
          <a:xfrm rot="0">
            <a:off x="13418680" y="8999129"/>
            <a:ext cx="3840620" cy="930452"/>
            <a:chOff x="0" y="0"/>
            <a:chExt cx="1011521" cy="245057"/>
          </a:xfrm>
        </p:grpSpPr>
        <p:sp>
          <p:nvSpPr>
            <p:cNvPr name="Freeform 7" id="7"/>
            <p:cNvSpPr/>
            <p:nvPr/>
          </p:nvSpPr>
          <p:spPr>
            <a:xfrm flipH="false" flipV="false" rot="0">
              <a:off x="0" y="0"/>
              <a:ext cx="1011521" cy="245057"/>
            </a:xfrm>
            <a:custGeom>
              <a:avLst/>
              <a:gdLst/>
              <a:ahLst/>
              <a:cxnLst/>
              <a:rect r="r" b="b" t="t" l="l"/>
              <a:pathLst>
                <a:path h="245057" w="1011521">
                  <a:moveTo>
                    <a:pt x="30237" y="0"/>
                  </a:moveTo>
                  <a:lnTo>
                    <a:pt x="981284" y="0"/>
                  </a:lnTo>
                  <a:cubicBezTo>
                    <a:pt x="989304" y="0"/>
                    <a:pt x="996994" y="3186"/>
                    <a:pt x="1002665" y="8856"/>
                  </a:cubicBezTo>
                  <a:cubicBezTo>
                    <a:pt x="1008336" y="14527"/>
                    <a:pt x="1011521" y="22218"/>
                    <a:pt x="1011521" y="30237"/>
                  </a:cubicBezTo>
                  <a:lnTo>
                    <a:pt x="1011521" y="214820"/>
                  </a:lnTo>
                  <a:cubicBezTo>
                    <a:pt x="1011521" y="222840"/>
                    <a:pt x="1008336" y="230531"/>
                    <a:pt x="1002665" y="236201"/>
                  </a:cubicBezTo>
                  <a:cubicBezTo>
                    <a:pt x="996994" y="241872"/>
                    <a:pt x="989304" y="245057"/>
                    <a:pt x="981284" y="245057"/>
                  </a:cubicBezTo>
                  <a:lnTo>
                    <a:pt x="30237" y="245057"/>
                  </a:lnTo>
                  <a:cubicBezTo>
                    <a:pt x="22218" y="245057"/>
                    <a:pt x="14527" y="241872"/>
                    <a:pt x="8856" y="236201"/>
                  </a:cubicBezTo>
                  <a:cubicBezTo>
                    <a:pt x="3186" y="230531"/>
                    <a:pt x="0" y="222840"/>
                    <a:pt x="0" y="214820"/>
                  </a:cubicBezTo>
                  <a:lnTo>
                    <a:pt x="0" y="30237"/>
                  </a:lnTo>
                  <a:cubicBezTo>
                    <a:pt x="0" y="22218"/>
                    <a:pt x="3186" y="14527"/>
                    <a:pt x="8856" y="8856"/>
                  </a:cubicBezTo>
                  <a:cubicBezTo>
                    <a:pt x="14527" y="3186"/>
                    <a:pt x="22218" y="0"/>
                    <a:pt x="30237" y="0"/>
                  </a:cubicBezTo>
                  <a:close/>
                </a:path>
              </a:pathLst>
            </a:custGeom>
            <a:solidFill>
              <a:srgbClr val="000000">
                <a:alpha val="0"/>
              </a:srgbClr>
            </a:solidFill>
            <a:ln w="38100" cap="sq">
              <a:solidFill>
                <a:srgbClr val="1414B7">
                  <a:alpha val="40000"/>
                </a:srgbClr>
              </a:solidFill>
              <a:prstDash val="solid"/>
              <a:miter/>
            </a:ln>
          </p:spPr>
        </p:sp>
        <p:sp>
          <p:nvSpPr>
            <p:cNvPr name="TextBox 8" id="8"/>
            <p:cNvSpPr txBox="true"/>
            <p:nvPr/>
          </p:nvSpPr>
          <p:spPr>
            <a:xfrm>
              <a:off x="0" y="28575"/>
              <a:ext cx="1011521" cy="216482"/>
            </a:xfrm>
            <a:prstGeom prst="rect">
              <a:avLst/>
            </a:prstGeom>
          </p:spPr>
          <p:txBody>
            <a:bodyPr anchor="ctr" rtlCol="false" tIns="50800" lIns="50800" bIns="50800" rIns="50800"/>
            <a:lstStyle/>
            <a:p>
              <a:pPr algn="ctr">
                <a:lnSpc>
                  <a:spcPts val="2674"/>
                </a:lnSpc>
              </a:pPr>
            </a:p>
          </p:txBody>
        </p:sp>
      </p:grpSp>
      <p:grpSp>
        <p:nvGrpSpPr>
          <p:cNvPr name="Group 9" id="9"/>
          <p:cNvGrpSpPr/>
          <p:nvPr/>
        </p:nvGrpSpPr>
        <p:grpSpPr>
          <a:xfrm rot="0">
            <a:off x="14648037" y="3950349"/>
            <a:ext cx="2611263" cy="930452"/>
            <a:chOff x="0" y="0"/>
            <a:chExt cx="687740" cy="245057"/>
          </a:xfrm>
        </p:grpSpPr>
        <p:sp>
          <p:nvSpPr>
            <p:cNvPr name="Freeform 10" id="10"/>
            <p:cNvSpPr/>
            <p:nvPr/>
          </p:nvSpPr>
          <p:spPr>
            <a:xfrm flipH="false" flipV="false" rot="0">
              <a:off x="0" y="0"/>
              <a:ext cx="687740" cy="245057"/>
            </a:xfrm>
            <a:custGeom>
              <a:avLst/>
              <a:gdLst/>
              <a:ahLst/>
              <a:cxnLst/>
              <a:rect r="r" b="b" t="t" l="l"/>
              <a:pathLst>
                <a:path h="245057" w="687740">
                  <a:moveTo>
                    <a:pt x="44472" y="0"/>
                  </a:moveTo>
                  <a:lnTo>
                    <a:pt x="643268" y="0"/>
                  </a:lnTo>
                  <a:cubicBezTo>
                    <a:pt x="667829" y="0"/>
                    <a:pt x="687740" y="19911"/>
                    <a:pt x="687740" y="44472"/>
                  </a:cubicBezTo>
                  <a:lnTo>
                    <a:pt x="687740" y="200585"/>
                  </a:lnTo>
                  <a:cubicBezTo>
                    <a:pt x="687740" y="212380"/>
                    <a:pt x="683054" y="223691"/>
                    <a:pt x="674714" y="232032"/>
                  </a:cubicBezTo>
                  <a:cubicBezTo>
                    <a:pt x="666374" y="240372"/>
                    <a:pt x="655062" y="245057"/>
                    <a:pt x="643268" y="245057"/>
                  </a:cubicBezTo>
                  <a:lnTo>
                    <a:pt x="44472" y="245057"/>
                  </a:lnTo>
                  <a:cubicBezTo>
                    <a:pt x="19911" y="245057"/>
                    <a:pt x="0" y="225146"/>
                    <a:pt x="0" y="200585"/>
                  </a:cubicBezTo>
                  <a:lnTo>
                    <a:pt x="0" y="44472"/>
                  </a:lnTo>
                  <a:cubicBezTo>
                    <a:pt x="0" y="32677"/>
                    <a:pt x="4685" y="21366"/>
                    <a:pt x="13026" y="13026"/>
                  </a:cubicBezTo>
                  <a:cubicBezTo>
                    <a:pt x="21366" y="4685"/>
                    <a:pt x="32677" y="0"/>
                    <a:pt x="44472" y="0"/>
                  </a:cubicBezTo>
                  <a:close/>
                </a:path>
              </a:pathLst>
            </a:custGeom>
            <a:solidFill>
              <a:srgbClr val="000000">
                <a:alpha val="0"/>
              </a:srgbClr>
            </a:solidFill>
            <a:ln w="38100" cap="sq">
              <a:solidFill>
                <a:srgbClr val="1414B7">
                  <a:alpha val="40000"/>
                </a:srgbClr>
              </a:solidFill>
              <a:prstDash val="solid"/>
              <a:miter/>
            </a:ln>
          </p:spPr>
        </p:sp>
        <p:sp>
          <p:nvSpPr>
            <p:cNvPr name="TextBox 11" id="11"/>
            <p:cNvSpPr txBox="true"/>
            <p:nvPr/>
          </p:nvSpPr>
          <p:spPr>
            <a:xfrm>
              <a:off x="0" y="28575"/>
              <a:ext cx="687740" cy="216482"/>
            </a:xfrm>
            <a:prstGeom prst="rect">
              <a:avLst/>
            </a:prstGeom>
          </p:spPr>
          <p:txBody>
            <a:bodyPr anchor="ctr" rtlCol="false" tIns="50800" lIns="50800" bIns="50800" rIns="50800"/>
            <a:lstStyle/>
            <a:p>
              <a:pPr algn="ctr">
                <a:lnSpc>
                  <a:spcPts val="2674"/>
                </a:lnSpc>
              </a:pPr>
            </a:p>
          </p:txBody>
        </p:sp>
      </p:grpSp>
      <p:grpSp>
        <p:nvGrpSpPr>
          <p:cNvPr name="Group 12" id="12"/>
          <p:cNvGrpSpPr/>
          <p:nvPr/>
        </p:nvGrpSpPr>
        <p:grpSpPr>
          <a:xfrm rot="0">
            <a:off x="14395430" y="5633275"/>
            <a:ext cx="2863870" cy="930452"/>
            <a:chOff x="0" y="0"/>
            <a:chExt cx="754270" cy="245057"/>
          </a:xfrm>
        </p:grpSpPr>
        <p:sp>
          <p:nvSpPr>
            <p:cNvPr name="Freeform 13" id="13"/>
            <p:cNvSpPr/>
            <p:nvPr/>
          </p:nvSpPr>
          <p:spPr>
            <a:xfrm flipH="false" flipV="false" rot="0">
              <a:off x="0" y="0"/>
              <a:ext cx="754270" cy="245057"/>
            </a:xfrm>
            <a:custGeom>
              <a:avLst/>
              <a:gdLst/>
              <a:ahLst/>
              <a:cxnLst/>
              <a:rect r="r" b="b" t="t" l="l"/>
              <a:pathLst>
                <a:path h="245057" w="754270">
                  <a:moveTo>
                    <a:pt x="40550" y="0"/>
                  </a:moveTo>
                  <a:lnTo>
                    <a:pt x="713721" y="0"/>
                  </a:lnTo>
                  <a:cubicBezTo>
                    <a:pt x="736116" y="0"/>
                    <a:pt x="754270" y="18155"/>
                    <a:pt x="754270" y="40550"/>
                  </a:cubicBezTo>
                  <a:lnTo>
                    <a:pt x="754270" y="204508"/>
                  </a:lnTo>
                  <a:cubicBezTo>
                    <a:pt x="754270" y="215262"/>
                    <a:pt x="749998" y="225576"/>
                    <a:pt x="742394" y="233181"/>
                  </a:cubicBezTo>
                  <a:cubicBezTo>
                    <a:pt x="734789" y="240785"/>
                    <a:pt x="724475" y="245057"/>
                    <a:pt x="713721" y="245057"/>
                  </a:cubicBezTo>
                  <a:lnTo>
                    <a:pt x="40550" y="245057"/>
                  </a:lnTo>
                  <a:cubicBezTo>
                    <a:pt x="18155" y="245057"/>
                    <a:pt x="0" y="226903"/>
                    <a:pt x="0" y="204508"/>
                  </a:cubicBezTo>
                  <a:lnTo>
                    <a:pt x="0" y="40550"/>
                  </a:lnTo>
                  <a:cubicBezTo>
                    <a:pt x="0" y="18155"/>
                    <a:pt x="18155" y="0"/>
                    <a:pt x="40550" y="0"/>
                  </a:cubicBezTo>
                  <a:close/>
                </a:path>
              </a:pathLst>
            </a:custGeom>
            <a:solidFill>
              <a:srgbClr val="000000">
                <a:alpha val="0"/>
              </a:srgbClr>
            </a:solidFill>
            <a:ln w="38100" cap="sq">
              <a:solidFill>
                <a:srgbClr val="1414B7">
                  <a:alpha val="40000"/>
                </a:srgbClr>
              </a:solidFill>
              <a:prstDash val="solid"/>
              <a:miter/>
            </a:ln>
          </p:spPr>
        </p:sp>
        <p:sp>
          <p:nvSpPr>
            <p:cNvPr name="TextBox 14" id="14"/>
            <p:cNvSpPr txBox="true"/>
            <p:nvPr/>
          </p:nvSpPr>
          <p:spPr>
            <a:xfrm>
              <a:off x="0" y="28575"/>
              <a:ext cx="754270" cy="216482"/>
            </a:xfrm>
            <a:prstGeom prst="rect">
              <a:avLst/>
            </a:prstGeom>
          </p:spPr>
          <p:txBody>
            <a:bodyPr anchor="ctr" rtlCol="false" tIns="50800" lIns="50800" bIns="50800" rIns="50800"/>
            <a:lstStyle/>
            <a:p>
              <a:pPr algn="ctr">
                <a:lnSpc>
                  <a:spcPts val="2674"/>
                </a:lnSpc>
              </a:pPr>
            </a:p>
          </p:txBody>
        </p:sp>
      </p:grpSp>
      <p:grpSp>
        <p:nvGrpSpPr>
          <p:cNvPr name="Group 15" id="15"/>
          <p:cNvGrpSpPr/>
          <p:nvPr/>
        </p:nvGrpSpPr>
        <p:grpSpPr>
          <a:xfrm rot="0">
            <a:off x="15338990" y="7316202"/>
            <a:ext cx="1920310" cy="930452"/>
            <a:chOff x="0" y="0"/>
            <a:chExt cx="505761" cy="245057"/>
          </a:xfrm>
        </p:grpSpPr>
        <p:sp>
          <p:nvSpPr>
            <p:cNvPr name="Freeform 16" id="16"/>
            <p:cNvSpPr/>
            <p:nvPr/>
          </p:nvSpPr>
          <p:spPr>
            <a:xfrm flipH="false" flipV="false" rot="0">
              <a:off x="0" y="0"/>
              <a:ext cx="505761" cy="245057"/>
            </a:xfrm>
            <a:custGeom>
              <a:avLst/>
              <a:gdLst/>
              <a:ahLst/>
              <a:cxnLst/>
              <a:rect r="r" b="b" t="t" l="l"/>
              <a:pathLst>
                <a:path h="245057" w="505761">
                  <a:moveTo>
                    <a:pt x="60474" y="0"/>
                  </a:moveTo>
                  <a:lnTo>
                    <a:pt x="445287" y="0"/>
                  </a:lnTo>
                  <a:cubicBezTo>
                    <a:pt x="478685" y="0"/>
                    <a:pt x="505761" y="27075"/>
                    <a:pt x="505761" y="60474"/>
                  </a:cubicBezTo>
                  <a:lnTo>
                    <a:pt x="505761" y="184583"/>
                  </a:lnTo>
                  <a:cubicBezTo>
                    <a:pt x="505761" y="200622"/>
                    <a:pt x="499389" y="216004"/>
                    <a:pt x="488048" y="227345"/>
                  </a:cubicBezTo>
                  <a:cubicBezTo>
                    <a:pt x="476707" y="238686"/>
                    <a:pt x="461325" y="245057"/>
                    <a:pt x="445287" y="245057"/>
                  </a:cubicBezTo>
                  <a:lnTo>
                    <a:pt x="60474" y="245057"/>
                  </a:lnTo>
                  <a:cubicBezTo>
                    <a:pt x="27075" y="245057"/>
                    <a:pt x="0" y="217982"/>
                    <a:pt x="0" y="184583"/>
                  </a:cubicBezTo>
                  <a:lnTo>
                    <a:pt x="0" y="60474"/>
                  </a:lnTo>
                  <a:cubicBezTo>
                    <a:pt x="0" y="27075"/>
                    <a:pt x="27075" y="0"/>
                    <a:pt x="60474" y="0"/>
                  </a:cubicBezTo>
                  <a:close/>
                </a:path>
              </a:pathLst>
            </a:custGeom>
            <a:solidFill>
              <a:srgbClr val="000000">
                <a:alpha val="0"/>
              </a:srgbClr>
            </a:solidFill>
            <a:ln w="38100" cap="sq">
              <a:solidFill>
                <a:srgbClr val="1414B7">
                  <a:alpha val="40000"/>
                </a:srgbClr>
              </a:solidFill>
              <a:prstDash val="solid"/>
              <a:miter/>
            </a:ln>
          </p:spPr>
        </p:sp>
        <p:sp>
          <p:nvSpPr>
            <p:cNvPr name="TextBox 17" id="17"/>
            <p:cNvSpPr txBox="true"/>
            <p:nvPr/>
          </p:nvSpPr>
          <p:spPr>
            <a:xfrm>
              <a:off x="0" y="28575"/>
              <a:ext cx="505761" cy="216482"/>
            </a:xfrm>
            <a:prstGeom prst="rect">
              <a:avLst/>
            </a:prstGeom>
          </p:spPr>
          <p:txBody>
            <a:bodyPr anchor="ctr" rtlCol="false" tIns="50800" lIns="50800" bIns="50800" rIns="50800"/>
            <a:lstStyle/>
            <a:p>
              <a:pPr algn="ctr">
                <a:lnSpc>
                  <a:spcPts val="2674"/>
                </a:lnSpc>
              </a:pPr>
            </a:p>
          </p:txBody>
        </p:sp>
      </p:grpSp>
      <p:sp>
        <p:nvSpPr>
          <p:cNvPr name="AutoShape 18" id="18"/>
          <p:cNvSpPr/>
          <p:nvPr/>
        </p:nvSpPr>
        <p:spPr>
          <a:xfrm flipH="true">
            <a:off x="12332284" y="3026367"/>
            <a:ext cx="1086397" cy="0"/>
          </a:xfrm>
          <a:prstGeom prst="line">
            <a:avLst/>
          </a:prstGeom>
          <a:ln cap="flat" w="38100">
            <a:solidFill>
              <a:srgbClr val="ED6A3E"/>
            </a:solidFill>
            <a:prstDash val="solid"/>
            <a:headEnd type="none" len="sm" w="sm"/>
            <a:tailEnd type="arrow" len="sm" w="med"/>
          </a:ln>
        </p:spPr>
      </p:sp>
      <p:sp>
        <p:nvSpPr>
          <p:cNvPr name="AutoShape 19" id="19"/>
          <p:cNvSpPr/>
          <p:nvPr/>
        </p:nvSpPr>
        <p:spPr>
          <a:xfrm flipH="true">
            <a:off x="12332284" y="4437588"/>
            <a:ext cx="2315754" cy="0"/>
          </a:xfrm>
          <a:prstGeom prst="line">
            <a:avLst/>
          </a:prstGeom>
          <a:ln cap="flat" w="38100">
            <a:solidFill>
              <a:srgbClr val="ED6A3E"/>
            </a:solidFill>
            <a:prstDash val="solid"/>
            <a:headEnd type="none" len="sm" w="sm"/>
            <a:tailEnd type="arrow" len="sm" w="med"/>
          </a:ln>
        </p:spPr>
      </p:sp>
      <p:sp>
        <p:nvSpPr>
          <p:cNvPr name="AutoShape 20" id="20"/>
          <p:cNvSpPr/>
          <p:nvPr/>
        </p:nvSpPr>
        <p:spPr>
          <a:xfrm flipH="true">
            <a:off x="12332284" y="6120514"/>
            <a:ext cx="2063146" cy="0"/>
          </a:xfrm>
          <a:prstGeom prst="line">
            <a:avLst/>
          </a:prstGeom>
          <a:ln cap="flat" w="38100">
            <a:solidFill>
              <a:srgbClr val="ED6A3E"/>
            </a:solidFill>
            <a:prstDash val="solid"/>
            <a:headEnd type="none" len="sm" w="sm"/>
            <a:tailEnd type="arrow" len="sm" w="med"/>
          </a:ln>
        </p:spPr>
      </p:sp>
      <p:sp>
        <p:nvSpPr>
          <p:cNvPr name="AutoShape 21" id="21"/>
          <p:cNvSpPr/>
          <p:nvPr/>
        </p:nvSpPr>
        <p:spPr>
          <a:xfrm flipH="true">
            <a:off x="12332284" y="7803441"/>
            <a:ext cx="3006706" cy="0"/>
          </a:xfrm>
          <a:prstGeom prst="line">
            <a:avLst/>
          </a:prstGeom>
          <a:ln cap="flat" w="38100">
            <a:solidFill>
              <a:srgbClr val="ED6A3E"/>
            </a:solidFill>
            <a:prstDash val="solid"/>
            <a:headEnd type="none" len="sm" w="sm"/>
            <a:tailEnd type="arrow" len="sm" w="med"/>
          </a:ln>
        </p:spPr>
      </p:sp>
      <p:sp>
        <p:nvSpPr>
          <p:cNvPr name="AutoShape 22" id="22"/>
          <p:cNvSpPr/>
          <p:nvPr/>
        </p:nvSpPr>
        <p:spPr>
          <a:xfrm flipH="true">
            <a:off x="12316506" y="9486368"/>
            <a:ext cx="1086397" cy="0"/>
          </a:xfrm>
          <a:prstGeom prst="line">
            <a:avLst/>
          </a:prstGeom>
          <a:ln cap="flat" w="38100">
            <a:solidFill>
              <a:srgbClr val="ED6A3E"/>
            </a:solidFill>
            <a:prstDash val="solid"/>
            <a:headEnd type="none" len="sm" w="sm"/>
            <a:tailEnd type="arrow" len="sm" w="med"/>
          </a:ln>
        </p:spPr>
      </p:sp>
      <p:grpSp>
        <p:nvGrpSpPr>
          <p:cNvPr name="Group 23" id="23"/>
          <p:cNvGrpSpPr/>
          <p:nvPr/>
        </p:nvGrpSpPr>
        <p:grpSpPr>
          <a:xfrm rot="0">
            <a:off x="915488" y="3067700"/>
            <a:ext cx="3532835" cy="3352241"/>
            <a:chOff x="0" y="0"/>
            <a:chExt cx="4710447" cy="4469655"/>
          </a:xfrm>
        </p:grpSpPr>
        <p:grpSp>
          <p:nvGrpSpPr>
            <p:cNvPr name="Group 24" id="24"/>
            <p:cNvGrpSpPr/>
            <p:nvPr/>
          </p:nvGrpSpPr>
          <p:grpSpPr>
            <a:xfrm rot="0">
              <a:off x="2015712" y="0"/>
              <a:ext cx="673684" cy="673684"/>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26" id="26"/>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27" id="27"/>
            <p:cNvGrpSpPr/>
            <p:nvPr/>
          </p:nvGrpSpPr>
          <p:grpSpPr>
            <a:xfrm rot="0">
              <a:off x="4036763" y="2030489"/>
              <a:ext cx="673684" cy="673684"/>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29" id="29"/>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30" id="30"/>
            <p:cNvSpPr/>
            <p:nvPr/>
          </p:nvSpPr>
          <p:spPr>
            <a:xfrm flipH="true">
              <a:off x="1053942" y="532226"/>
              <a:ext cx="1024194" cy="729218"/>
            </a:xfrm>
            <a:prstGeom prst="line">
              <a:avLst/>
            </a:prstGeom>
            <a:ln cap="flat" w="63500">
              <a:solidFill>
                <a:srgbClr val="000000"/>
              </a:solidFill>
              <a:prstDash val="solid"/>
              <a:headEnd type="none" len="sm" w="sm"/>
              <a:tailEnd type="none" len="sm" w="sm"/>
            </a:ln>
          </p:spPr>
        </p:sp>
        <p:sp>
          <p:nvSpPr>
            <p:cNvPr name="AutoShape 31" id="31"/>
            <p:cNvSpPr/>
            <p:nvPr/>
          </p:nvSpPr>
          <p:spPr>
            <a:xfrm flipH="true">
              <a:off x="336842" y="1544102"/>
              <a:ext cx="533814" cy="823229"/>
            </a:xfrm>
            <a:prstGeom prst="line">
              <a:avLst/>
            </a:prstGeom>
            <a:ln cap="flat" w="63500">
              <a:solidFill>
                <a:srgbClr val="000000"/>
              </a:solidFill>
              <a:prstDash val="solid"/>
              <a:headEnd type="none" len="sm" w="sm"/>
              <a:tailEnd type="none" len="sm" w="sm"/>
            </a:ln>
          </p:spPr>
        </p:sp>
        <p:sp>
          <p:nvSpPr>
            <p:cNvPr name="AutoShape 32" id="32"/>
            <p:cNvSpPr/>
            <p:nvPr/>
          </p:nvSpPr>
          <p:spPr>
            <a:xfrm flipH="true">
              <a:off x="1678870" y="3309584"/>
              <a:ext cx="533814" cy="823229"/>
            </a:xfrm>
            <a:prstGeom prst="line">
              <a:avLst/>
            </a:prstGeom>
            <a:ln cap="flat" w="63500">
              <a:solidFill>
                <a:srgbClr val="000000"/>
              </a:solidFill>
              <a:prstDash val="solid"/>
              <a:headEnd type="none" len="sm" w="sm"/>
              <a:tailEnd type="none" len="sm" w="sm"/>
            </a:ln>
          </p:spPr>
        </p:sp>
        <p:sp>
          <p:nvSpPr>
            <p:cNvPr name="AutoShape 33" id="33"/>
            <p:cNvSpPr/>
            <p:nvPr/>
          </p:nvSpPr>
          <p:spPr>
            <a:xfrm flipH="true">
              <a:off x="2352554" y="2469081"/>
              <a:ext cx="533814" cy="823229"/>
            </a:xfrm>
            <a:prstGeom prst="line">
              <a:avLst/>
            </a:prstGeom>
            <a:ln cap="flat" w="63500">
              <a:solidFill>
                <a:srgbClr val="000000"/>
              </a:solidFill>
              <a:prstDash val="solid"/>
              <a:headEnd type="none" len="sm" w="sm"/>
              <a:tailEnd type="none" len="sm" w="sm"/>
            </a:ln>
          </p:spPr>
        </p:sp>
        <p:grpSp>
          <p:nvGrpSpPr>
            <p:cNvPr name="Group 34" id="34"/>
            <p:cNvGrpSpPr/>
            <p:nvPr/>
          </p:nvGrpSpPr>
          <p:grpSpPr>
            <a:xfrm rot="0">
              <a:off x="0" y="2030489"/>
              <a:ext cx="673684" cy="673684"/>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36" id="36"/>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37" id="37"/>
            <p:cNvGrpSpPr/>
            <p:nvPr/>
          </p:nvGrpSpPr>
          <p:grpSpPr>
            <a:xfrm rot="0">
              <a:off x="1342029" y="3795971"/>
              <a:ext cx="673684" cy="673684"/>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39" id="39"/>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40" id="40"/>
            <p:cNvSpPr/>
            <p:nvPr/>
          </p:nvSpPr>
          <p:spPr>
            <a:xfrm>
              <a:off x="2562786" y="3319627"/>
              <a:ext cx="463451" cy="813186"/>
            </a:xfrm>
            <a:prstGeom prst="line">
              <a:avLst/>
            </a:prstGeom>
            <a:ln cap="flat" w="63500">
              <a:solidFill>
                <a:srgbClr val="000000"/>
              </a:solidFill>
              <a:prstDash val="solid"/>
              <a:headEnd type="none" len="sm" w="sm"/>
              <a:tailEnd type="none" len="sm" w="sm"/>
            </a:ln>
          </p:spPr>
        </p:sp>
        <p:grpSp>
          <p:nvGrpSpPr>
            <p:cNvPr name="Group 41" id="41"/>
            <p:cNvGrpSpPr/>
            <p:nvPr/>
          </p:nvGrpSpPr>
          <p:grpSpPr>
            <a:xfrm rot="0">
              <a:off x="2015712" y="2955468"/>
              <a:ext cx="673684" cy="673684"/>
              <a:chOff x="0" y="0"/>
              <a:chExt cx="812800" cy="812800"/>
            </a:xfrm>
          </p:grpSpPr>
          <p:sp>
            <p:nvSpPr>
              <p:cNvPr name="Freeform 42" id="4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43" id="43"/>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44" id="44"/>
            <p:cNvSpPr/>
            <p:nvPr/>
          </p:nvSpPr>
          <p:spPr>
            <a:xfrm>
              <a:off x="1220758" y="1554145"/>
              <a:ext cx="463451" cy="813186"/>
            </a:xfrm>
            <a:prstGeom prst="line">
              <a:avLst/>
            </a:prstGeom>
            <a:ln cap="flat" w="63500">
              <a:solidFill>
                <a:srgbClr val="000000"/>
              </a:solidFill>
              <a:prstDash val="solid"/>
              <a:headEnd type="none" len="sm" w="sm"/>
              <a:tailEnd type="none" len="sm" w="sm"/>
            </a:ln>
          </p:spPr>
        </p:sp>
        <p:sp>
          <p:nvSpPr>
            <p:cNvPr name="AutoShape 45" id="45"/>
            <p:cNvSpPr/>
            <p:nvPr/>
          </p:nvSpPr>
          <p:spPr>
            <a:xfrm>
              <a:off x="3236470" y="2479124"/>
              <a:ext cx="463451" cy="813186"/>
            </a:xfrm>
            <a:prstGeom prst="line">
              <a:avLst/>
            </a:prstGeom>
            <a:ln cap="flat" w="63500">
              <a:solidFill>
                <a:srgbClr val="000000"/>
              </a:solidFill>
              <a:prstDash val="solid"/>
              <a:headEnd type="none" len="sm" w="sm"/>
              <a:tailEnd type="none" len="sm" w="sm"/>
            </a:ln>
          </p:spPr>
        </p:sp>
        <p:grpSp>
          <p:nvGrpSpPr>
            <p:cNvPr name="Group 46" id="46"/>
            <p:cNvGrpSpPr/>
            <p:nvPr/>
          </p:nvGrpSpPr>
          <p:grpSpPr>
            <a:xfrm rot="0">
              <a:off x="1347367" y="2030489"/>
              <a:ext cx="673684" cy="673684"/>
              <a:chOff x="0" y="0"/>
              <a:chExt cx="812800" cy="812800"/>
            </a:xfrm>
          </p:grpSpPr>
          <p:sp>
            <p:nvSpPr>
              <p:cNvPr name="Freeform 47" id="4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48" id="48"/>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49" id="49"/>
            <p:cNvGrpSpPr/>
            <p:nvPr/>
          </p:nvGrpSpPr>
          <p:grpSpPr>
            <a:xfrm rot="0">
              <a:off x="2689396" y="3795971"/>
              <a:ext cx="673684" cy="673684"/>
              <a:chOff x="0" y="0"/>
              <a:chExt cx="812800" cy="812800"/>
            </a:xfrm>
          </p:grpSpPr>
          <p:sp>
            <p:nvSpPr>
              <p:cNvPr name="Freeform 50" id="5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C56D4"/>
              </a:solidFill>
            </p:spPr>
          </p:sp>
          <p:sp>
            <p:nvSpPr>
              <p:cNvPr name="TextBox 51" id="51"/>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52" id="52"/>
            <p:cNvGrpSpPr/>
            <p:nvPr/>
          </p:nvGrpSpPr>
          <p:grpSpPr>
            <a:xfrm rot="0">
              <a:off x="3363079" y="2955468"/>
              <a:ext cx="673684" cy="673684"/>
              <a:chOff x="0" y="0"/>
              <a:chExt cx="812800" cy="812800"/>
            </a:xfrm>
          </p:grpSpPr>
          <p:sp>
            <p:nvSpPr>
              <p:cNvPr name="Freeform 53" id="5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name="TextBox 54" id="54"/>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nvGrpSpPr>
            <p:cNvPr name="Group 55" id="55"/>
            <p:cNvGrpSpPr/>
            <p:nvPr/>
          </p:nvGrpSpPr>
          <p:grpSpPr>
            <a:xfrm rot="0">
              <a:off x="717100" y="924602"/>
              <a:ext cx="673684" cy="673684"/>
              <a:chOff x="0" y="0"/>
              <a:chExt cx="812800" cy="812800"/>
            </a:xfrm>
          </p:grpSpPr>
          <p:sp>
            <p:nvSpPr>
              <p:cNvPr name="Freeform 56" id="5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57" id="57"/>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58" id="58"/>
            <p:cNvSpPr/>
            <p:nvPr/>
          </p:nvSpPr>
          <p:spPr>
            <a:xfrm>
              <a:off x="2630317" y="527450"/>
              <a:ext cx="1069605" cy="733994"/>
            </a:xfrm>
            <a:prstGeom prst="line">
              <a:avLst/>
            </a:prstGeom>
            <a:ln cap="flat" w="63500">
              <a:solidFill>
                <a:srgbClr val="000000"/>
              </a:solidFill>
              <a:prstDash val="solid"/>
              <a:headEnd type="none" len="sm" w="sm"/>
              <a:tailEnd type="none" len="sm" w="sm"/>
            </a:ln>
          </p:spPr>
        </p:sp>
        <p:sp>
          <p:nvSpPr>
            <p:cNvPr name="AutoShape 59" id="59"/>
            <p:cNvSpPr/>
            <p:nvPr/>
          </p:nvSpPr>
          <p:spPr>
            <a:xfrm flipH="true">
              <a:off x="3026238" y="1549153"/>
              <a:ext cx="498417" cy="818177"/>
            </a:xfrm>
            <a:prstGeom prst="line">
              <a:avLst/>
            </a:prstGeom>
            <a:ln cap="flat" w="63500">
              <a:solidFill>
                <a:srgbClr val="000000"/>
              </a:solidFill>
              <a:prstDash val="solid"/>
              <a:headEnd type="none" len="sm" w="sm"/>
              <a:tailEnd type="none" len="sm" w="sm"/>
            </a:ln>
          </p:spPr>
        </p:sp>
        <p:grpSp>
          <p:nvGrpSpPr>
            <p:cNvPr name="Group 60" id="60"/>
            <p:cNvGrpSpPr/>
            <p:nvPr/>
          </p:nvGrpSpPr>
          <p:grpSpPr>
            <a:xfrm rot="0">
              <a:off x="2689396" y="2030489"/>
              <a:ext cx="673684" cy="673684"/>
              <a:chOff x="0" y="0"/>
              <a:chExt cx="812800" cy="812800"/>
            </a:xfrm>
          </p:grpSpPr>
          <p:sp>
            <p:nvSpPr>
              <p:cNvPr name="Freeform 61" id="6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14B7"/>
              </a:solidFill>
            </p:spPr>
          </p:sp>
          <p:sp>
            <p:nvSpPr>
              <p:cNvPr name="TextBox 62" id="62"/>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sp>
          <p:nvSpPr>
            <p:cNvPr name="AutoShape 63" id="63"/>
            <p:cNvSpPr/>
            <p:nvPr/>
          </p:nvSpPr>
          <p:spPr>
            <a:xfrm>
              <a:off x="3875188" y="1549153"/>
              <a:ext cx="498417" cy="818177"/>
            </a:xfrm>
            <a:prstGeom prst="line">
              <a:avLst/>
            </a:prstGeom>
            <a:ln cap="flat" w="63500">
              <a:solidFill>
                <a:srgbClr val="000000"/>
              </a:solidFill>
              <a:prstDash val="solid"/>
              <a:headEnd type="none" len="sm" w="sm"/>
              <a:tailEnd type="none" len="sm" w="sm"/>
            </a:ln>
          </p:spPr>
        </p:sp>
        <p:grpSp>
          <p:nvGrpSpPr>
            <p:cNvPr name="Group 64" id="64"/>
            <p:cNvGrpSpPr/>
            <p:nvPr/>
          </p:nvGrpSpPr>
          <p:grpSpPr>
            <a:xfrm rot="0">
              <a:off x="3363079" y="924602"/>
              <a:ext cx="673684" cy="673684"/>
              <a:chOff x="0" y="0"/>
              <a:chExt cx="812800" cy="812800"/>
            </a:xfrm>
          </p:grpSpPr>
          <p:sp>
            <p:nvSpPr>
              <p:cNvPr name="Freeform 65" id="6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D6A3E"/>
              </a:solidFill>
            </p:spPr>
          </p:sp>
          <p:sp>
            <p:nvSpPr>
              <p:cNvPr name="TextBox 66" id="66"/>
              <p:cNvSpPr txBox="true"/>
              <p:nvPr/>
            </p:nvSpPr>
            <p:spPr>
              <a:xfrm>
                <a:off x="76200" y="104775"/>
                <a:ext cx="660400" cy="631825"/>
              </a:xfrm>
              <a:prstGeom prst="rect">
                <a:avLst/>
              </a:prstGeom>
            </p:spPr>
            <p:txBody>
              <a:bodyPr anchor="ctr" rtlCol="false" tIns="62172" lIns="62172" bIns="62172" rIns="62172"/>
              <a:lstStyle/>
              <a:p>
                <a:pPr algn="ctr">
                  <a:lnSpc>
                    <a:spcPts val="2674"/>
                  </a:lnSpc>
                </a:pPr>
              </a:p>
            </p:txBody>
          </p:sp>
        </p:grpSp>
      </p:grpSp>
      <p:sp>
        <p:nvSpPr>
          <p:cNvPr name="TextBox 67" id="67"/>
          <p:cNvSpPr txBox="true"/>
          <p:nvPr/>
        </p:nvSpPr>
        <p:spPr>
          <a:xfrm rot="0">
            <a:off x="1028700" y="1096407"/>
            <a:ext cx="11144845" cy="1337946"/>
          </a:xfrm>
          <a:prstGeom prst="rect">
            <a:avLst/>
          </a:prstGeom>
        </p:spPr>
        <p:txBody>
          <a:bodyPr anchor="t" rtlCol="false" tIns="0" lIns="0" bIns="0" rIns="0">
            <a:spAutoFit/>
          </a:bodyPr>
          <a:lstStyle/>
          <a:p>
            <a:pPr algn="l">
              <a:lnSpc>
                <a:spcPts val="9790"/>
              </a:lnSpc>
            </a:pPr>
            <a:r>
              <a:rPr lang="en-US" sz="11000">
                <a:solidFill>
                  <a:srgbClr val="1414B7"/>
                </a:solidFill>
                <a:latin typeface="DM Sans Bold Italics"/>
                <a:ea typeface="DM Sans Bold Italics"/>
                <a:cs typeface="DM Sans Bold Italics"/>
                <a:sym typeface="DM Sans Bold Italics"/>
              </a:rPr>
              <a:t>hyperparameter</a:t>
            </a:r>
          </a:p>
        </p:txBody>
      </p:sp>
      <p:sp>
        <p:nvSpPr>
          <p:cNvPr name="TextBox 68" id="68"/>
          <p:cNvSpPr txBox="true"/>
          <p:nvPr/>
        </p:nvSpPr>
        <p:spPr>
          <a:xfrm rot="0">
            <a:off x="13941294" y="2848567"/>
            <a:ext cx="3013211"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min_child_weight</a:t>
            </a:r>
          </a:p>
        </p:txBody>
      </p:sp>
      <p:sp>
        <p:nvSpPr>
          <p:cNvPr name="TextBox 69" id="69"/>
          <p:cNvSpPr txBox="true"/>
          <p:nvPr/>
        </p:nvSpPr>
        <p:spPr>
          <a:xfrm rot="0">
            <a:off x="13941294" y="9308568"/>
            <a:ext cx="3013211"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colsample_bytree</a:t>
            </a:r>
          </a:p>
        </p:txBody>
      </p:sp>
      <p:sp>
        <p:nvSpPr>
          <p:cNvPr name="TextBox 70" id="70"/>
          <p:cNvSpPr txBox="true"/>
          <p:nvPr/>
        </p:nvSpPr>
        <p:spPr>
          <a:xfrm rot="0">
            <a:off x="15052768" y="4259788"/>
            <a:ext cx="1901737"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max_depth</a:t>
            </a:r>
          </a:p>
        </p:txBody>
      </p:sp>
      <p:sp>
        <p:nvSpPr>
          <p:cNvPr name="TextBox 71" id="71"/>
          <p:cNvSpPr txBox="true"/>
          <p:nvPr/>
        </p:nvSpPr>
        <p:spPr>
          <a:xfrm rot="0">
            <a:off x="14799602" y="5942714"/>
            <a:ext cx="2154903"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learning_rate</a:t>
            </a:r>
          </a:p>
        </p:txBody>
      </p:sp>
      <p:sp>
        <p:nvSpPr>
          <p:cNvPr name="TextBox 72" id="72"/>
          <p:cNvSpPr txBox="true"/>
          <p:nvPr/>
        </p:nvSpPr>
        <p:spPr>
          <a:xfrm rot="0">
            <a:off x="15659026" y="7625641"/>
            <a:ext cx="1141958"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gamma</a:t>
            </a:r>
          </a:p>
        </p:txBody>
      </p:sp>
      <p:sp>
        <p:nvSpPr>
          <p:cNvPr name="TextBox 73" id="73"/>
          <p:cNvSpPr txBox="true"/>
          <p:nvPr/>
        </p:nvSpPr>
        <p:spPr>
          <a:xfrm rot="0">
            <a:off x="5553223" y="2681880"/>
            <a:ext cx="6620322" cy="679450"/>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Minimum sum of instance weight</a:t>
            </a:r>
            <a:r>
              <a:rPr lang="en-US" sz="2499">
                <a:solidFill>
                  <a:srgbClr val="000000"/>
                </a:solidFill>
                <a:latin typeface="DM Sans"/>
                <a:ea typeface="DM Sans"/>
                <a:cs typeface="DM Sans"/>
                <a:sym typeface="DM Sans"/>
              </a:rPr>
              <a:t> (hessian) needed in a child to avoid overfitting.</a:t>
            </a:r>
          </a:p>
        </p:txBody>
      </p:sp>
      <p:sp>
        <p:nvSpPr>
          <p:cNvPr name="TextBox 74" id="74"/>
          <p:cNvSpPr txBox="true"/>
          <p:nvPr/>
        </p:nvSpPr>
        <p:spPr>
          <a:xfrm rot="0">
            <a:off x="5553223" y="4093100"/>
            <a:ext cx="6604544" cy="679450"/>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Maximum depth of each tree</a:t>
            </a:r>
            <a:r>
              <a:rPr lang="en-US" sz="2499">
                <a:solidFill>
                  <a:srgbClr val="000000"/>
                </a:solidFill>
                <a:latin typeface="DM Sans"/>
                <a:ea typeface="DM Sans"/>
                <a:cs typeface="DM Sans"/>
                <a:sym typeface="DM Sans"/>
              </a:rPr>
              <a:t> to control model complexity.</a:t>
            </a:r>
          </a:p>
        </p:txBody>
      </p:sp>
      <p:sp>
        <p:nvSpPr>
          <p:cNvPr name="TextBox 75" id="75"/>
          <p:cNvSpPr txBox="true"/>
          <p:nvPr/>
        </p:nvSpPr>
        <p:spPr>
          <a:xfrm rot="0">
            <a:off x="5553223" y="5776027"/>
            <a:ext cx="6604544" cy="679450"/>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Step size shrinkage used</a:t>
            </a:r>
            <a:r>
              <a:rPr lang="en-US" sz="2499">
                <a:solidFill>
                  <a:srgbClr val="000000"/>
                </a:solidFill>
                <a:latin typeface="DM Sans"/>
                <a:ea typeface="DM Sans"/>
                <a:cs typeface="DM Sans"/>
                <a:sym typeface="DM Sans"/>
              </a:rPr>
              <a:t> to prevent overfitting by updating weights slowly.</a:t>
            </a:r>
          </a:p>
        </p:txBody>
      </p:sp>
      <p:sp>
        <p:nvSpPr>
          <p:cNvPr name="TextBox 76" id="76"/>
          <p:cNvSpPr txBox="true"/>
          <p:nvPr/>
        </p:nvSpPr>
        <p:spPr>
          <a:xfrm rot="0">
            <a:off x="5553223" y="7458954"/>
            <a:ext cx="6604544" cy="679450"/>
          </a:xfrm>
          <a:prstGeom prst="rect">
            <a:avLst/>
          </a:prstGeom>
        </p:spPr>
        <p:txBody>
          <a:bodyPr anchor="t" rtlCol="false" tIns="0" lIns="0" bIns="0" rIns="0">
            <a:spAutoFit/>
          </a:bodyPr>
          <a:lstStyle/>
          <a:p>
            <a:pPr algn="l">
              <a:lnSpc>
                <a:spcPts val="2674"/>
              </a:lnSpc>
            </a:pPr>
            <a:r>
              <a:rPr lang="en-US" sz="2499">
                <a:solidFill>
                  <a:srgbClr val="000000"/>
                </a:solidFill>
                <a:latin typeface="DM Sans"/>
                <a:ea typeface="DM Sans"/>
                <a:cs typeface="DM Sans"/>
                <a:sym typeface="DM Sans"/>
              </a:rPr>
              <a:t>Minimum loss reduction required to make a further partition on a leaf node.</a:t>
            </a:r>
          </a:p>
        </p:txBody>
      </p:sp>
      <p:sp>
        <p:nvSpPr>
          <p:cNvPr name="TextBox 77" id="77"/>
          <p:cNvSpPr txBox="true"/>
          <p:nvPr/>
        </p:nvSpPr>
        <p:spPr>
          <a:xfrm rot="0">
            <a:off x="5553223" y="9141881"/>
            <a:ext cx="6604544" cy="679450"/>
          </a:xfrm>
          <a:prstGeom prst="rect">
            <a:avLst/>
          </a:prstGeom>
        </p:spPr>
        <p:txBody>
          <a:bodyPr anchor="t" rtlCol="false" tIns="0" lIns="0" bIns="0" rIns="0">
            <a:spAutoFit/>
          </a:bodyPr>
          <a:lstStyle/>
          <a:p>
            <a:pPr algn="l">
              <a:lnSpc>
                <a:spcPts val="2674"/>
              </a:lnSpc>
            </a:pPr>
            <a:r>
              <a:rPr lang="en-US" sz="2499">
                <a:solidFill>
                  <a:srgbClr val="000000"/>
                </a:solidFill>
                <a:latin typeface="DM Sans"/>
                <a:ea typeface="DM Sans"/>
                <a:cs typeface="DM Sans"/>
                <a:sym typeface="DM Sans"/>
              </a:rPr>
              <a:t>Fraction of features to be randomly sampled for each tree.</a:t>
            </a:r>
          </a:p>
        </p:txBody>
      </p:sp>
      <p:sp>
        <p:nvSpPr>
          <p:cNvPr name="TextBox 78" id="78"/>
          <p:cNvSpPr txBox="true"/>
          <p:nvPr/>
        </p:nvSpPr>
        <p:spPr>
          <a:xfrm rot="0">
            <a:off x="875725" y="7516814"/>
            <a:ext cx="3572598" cy="904114"/>
          </a:xfrm>
          <a:prstGeom prst="rect">
            <a:avLst/>
          </a:prstGeom>
        </p:spPr>
        <p:txBody>
          <a:bodyPr anchor="t" rtlCol="false" tIns="0" lIns="0" bIns="0" rIns="0">
            <a:spAutoFit/>
          </a:bodyPr>
          <a:lstStyle/>
          <a:p>
            <a:pPr algn="l">
              <a:lnSpc>
                <a:spcPts val="3559"/>
              </a:lnSpc>
            </a:pPr>
            <a:r>
              <a:rPr lang="en-US" sz="3326">
                <a:solidFill>
                  <a:srgbClr val="433833"/>
                </a:solidFill>
                <a:latin typeface="DM Sans"/>
                <a:ea typeface="DM Sans"/>
                <a:cs typeface="DM Sans"/>
                <a:sym typeface="DM Sans"/>
              </a:rPr>
              <a:t>MAPE (0.263)</a:t>
            </a:r>
          </a:p>
          <a:p>
            <a:pPr algn="l" marL="0" indent="0" lvl="0">
              <a:lnSpc>
                <a:spcPts val="3559"/>
              </a:lnSpc>
            </a:pPr>
            <a:r>
              <a:rPr lang="en-US" sz="3326">
                <a:solidFill>
                  <a:srgbClr val="433833"/>
                </a:solidFill>
                <a:latin typeface="DM Sans"/>
                <a:ea typeface="DM Sans"/>
                <a:cs typeface="DM Sans"/>
                <a:sym typeface="DM Sans"/>
              </a:rPr>
              <a:t>R2 (0.778)</a:t>
            </a:r>
          </a:p>
        </p:txBody>
      </p:sp>
      <p:sp>
        <p:nvSpPr>
          <p:cNvPr name="TextBox 79" id="79"/>
          <p:cNvSpPr txBox="true"/>
          <p:nvPr/>
        </p:nvSpPr>
        <p:spPr>
          <a:xfrm rot="0">
            <a:off x="875725" y="6913468"/>
            <a:ext cx="3572598" cy="572721"/>
          </a:xfrm>
          <a:prstGeom prst="rect">
            <a:avLst/>
          </a:prstGeom>
        </p:spPr>
        <p:txBody>
          <a:bodyPr anchor="t" rtlCol="false" tIns="0" lIns="0" bIns="0" rIns="0">
            <a:spAutoFit/>
          </a:bodyPr>
          <a:lstStyle/>
          <a:p>
            <a:pPr algn="l" marL="0" indent="0" lvl="0">
              <a:lnSpc>
                <a:spcPts val="4657"/>
              </a:lnSpc>
              <a:spcBef>
                <a:spcPct val="0"/>
              </a:spcBef>
            </a:pPr>
            <a:r>
              <a:rPr lang="en-US" sz="3326">
                <a:solidFill>
                  <a:srgbClr val="433833"/>
                </a:solidFill>
                <a:latin typeface="DM Sans Bold"/>
                <a:ea typeface="DM Sans Bold"/>
                <a:cs typeface="DM Sans Bold"/>
                <a:sym typeface="DM Sans Bold"/>
              </a:rPr>
              <a:t>XGBOOST REG.</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577199" y="6583757"/>
            <a:ext cx="1249403" cy="4114800"/>
          </a:xfrm>
          <a:custGeom>
            <a:avLst/>
            <a:gdLst/>
            <a:ahLst/>
            <a:cxnLst/>
            <a:rect r="r" b="b" t="t" l="l"/>
            <a:pathLst>
              <a:path h="4114800" w="1249403">
                <a:moveTo>
                  <a:pt x="0" y="0"/>
                </a:moveTo>
                <a:lnTo>
                  <a:pt x="1249402" y="0"/>
                </a:lnTo>
                <a:lnTo>
                  <a:pt x="124940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551223" y="1220257"/>
            <a:ext cx="11789597" cy="12691968"/>
          </a:xfrm>
          <a:custGeom>
            <a:avLst/>
            <a:gdLst/>
            <a:ahLst/>
            <a:cxnLst/>
            <a:rect r="r" b="b" t="t" l="l"/>
            <a:pathLst>
              <a:path h="12691968" w="11789597">
                <a:moveTo>
                  <a:pt x="0" y="0"/>
                </a:moveTo>
                <a:lnTo>
                  <a:pt x="11789597" y="0"/>
                </a:lnTo>
                <a:lnTo>
                  <a:pt x="11789597" y="12691968"/>
                </a:lnTo>
                <a:lnTo>
                  <a:pt x="0" y="12691968"/>
                </a:lnTo>
                <a:lnTo>
                  <a:pt x="0" y="0"/>
                </a:lnTo>
                <a:close/>
              </a:path>
            </a:pathLst>
          </a:custGeom>
          <a:blipFill>
            <a:blip r:embed="rId4">
              <a:alphaModFix amt="30000"/>
            </a:blip>
            <a:stretch>
              <a:fillRect l="-8034" t="0" r="-8034" b="0"/>
            </a:stretch>
          </a:blipFill>
        </p:spPr>
      </p:sp>
      <p:sp>
        <p:nvSpPr>
          <p:cNvPr name="AutoShape 4" id="4"/>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Freeform 5" id="5"/>
          <p:cNvSpPr/>
          <p:nvPr/>
        </p:nvSpPr>
        <p:spPr>
          <a:xfrm flipH="false" flipV="false" rot="0">
            <a:off x="6046474" y="-4164350"/>
            <a:ext cx="14359648" cy="14060011"/>
          </a:xfrm>
          <a:custGeom>
            <a:avLst/>
            <a:gdLst/>
            <a:ahLst/>
            <a:cxnLst/>
            <a:rect r="r" b="b" t="t" l="l"/>
            <a:pathLst>
              <a:path h="14060011" w="14359648">
                <a:moveTo>
                  <a:pt x="0" y="0"/>
                </a:moveTo>
                <a:lnTo>
                  <a:pt x="14359647" y="0"/>
                </a:lnTo>
                <a:lnTo>
                  <a:pt x="14359647" y="14060011"/>
                </a:lnTo>
                <a:lnTo>
                  <a:pt x="0" y="14060011"/>
                </a:lnTo>
                <a:lnTo>
                  <a:pt x="0" y="0"/>
                </a:lnTo>
                <a:close/>
              </a:path>
            </a:pathLst>
          </a:custGeom>
          <a:blipFill>
            <a:blip r:embed="rId4">
              <a:alphaModFix amt="36000"/>
            </a:blip>
            <a:stretch>
              <a:fillRect l="-5138" t="-4461" r="-5138" b="0"/>
            </a:stretch>
          </a:blipFill>
        </p:spPr>
      </p:sp>
      <p:sp>
        <p:nvSpPr>
          <p:cNvPr name="TextBox 6" id="6"/>
          <p:cNvSpPr txBox="true"/>
          <p:nvPr/>
        </p:nvSpPr>
        <p:spPr>
          <a:xfrm rot="0">
            <a:off x="1400019" y="3336054"/>
            <a:ext cx="15487962" cy="3550919"/>
          </a:xfrm>
          <a:prstGeom prst="rect">
            <a:avLst/>
          </a:prstGeom>
        </p:spPr>
        <p:txBody>
          <a:bodyPr anchor="t" rtlCol="false" tIns="0" lIns="0" bIns="0" rIns="0">
            <a:spAutoFit/>
          </a:bodyPr>
          <a:lstStyle/>
          <a:p>
            <a:pPr algn="ctr">
              <a:lnSpc>
                <a:spcPts val="26039"/>
              </a:lnSpc>
            </a:pPr>
            <a:r>
              <a:rPr lang="en-US" sz="27999">
                <a:solidFill>
                  <a:srgbClr val="1414B7"/>
                </a:solidFill>
                <a:latin typeface="DM Sans Bold"/>
                <a:ea typeface="DM Sans Bold"/>
                <a:cs typeface="DM Sans Bold"/>
                <a:sym typeface="DM Sans Bold"/>
              </a:rPr>
              <a:t>4</a:t>
            </a:r>
          </a:p>
        </p:txBody>
      </p:sp>
      <p:sp>
        <p:nvSpPr>
          <p:cNvPr name="TextBox 7" id="7"/>
          <p:cNvSpPr txBox="true"/>
          <p:nvPr/>
        </p:nvSpPr>
        <p:spPr>
          <a:xfrm rot="0">
            <a:off x="1400019" y="6383675"/>
            <a:ext cx="15487962" cy="810006"/>
          </a:xfrm>
          <a:prstGeom prst="rect">
            <a:avLst/>
          </a:prstGeom>
        </p:spPr>
        <p:txBody>
          <a:bodyPr anchor="t" rtlCol="false" tIns="0" lIns="0" bIns="0" rIns="0">
            <a:spAutoFit/>
          </a:bodyPr>
          <a:lstStyle/>
          <a:p>
            <a:pPr algn="ctr">
              <a:lnSpc>
                <a:spcPts val="5951"/>
              </a:lnSpc>
            </a:pPr>
            <a:r>
              <a:rPr lang="en-US" sz="6399" spc="1491">
                <a:solidFill>
                  <a:srgbClr val="000000"/>
                </a:solidFill>
                <a:latin typeface="DM Sans Bold"/>
                <a:ea typeface="DM Sans Bold"/>
                <a:cs typeface="DM Sans Bold"/>
                <a:sym typeface="DM Sans Bold"/>
              </a:rPr>
              <a:t>EVALUATION</a:t>
            </a:r>
          </a:p>
        </p:txBody>
      </p:sp>
      <p:sp>
        <p:nvSpPr>
          <p:cNvPr name="TextBox 8" id="8"/>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4 /</a:t>
            </a:r>
          </a:p>
        </p:txBody>
      </p:sp>
    </p:spTree>
  </p:cSld>
  <p:clrMapOvr>
    <a:masterClrMapping/>
  </p:clrMapOvr>
</p:sld>
</file>

<file path=ppt/slides/slide2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a:off x="1125576" y="1820580"/>
            <a:ext cx="0" cy="4729445"/>
          </a:xfrm>
          <a:prstGeom prst="line">
            <a:avLst/>
          </a:prstGeom>
          <a:ln cap="flat" w="190500">
            <a:solidFill>
              <a:srgbClr val="ED6A3E"/>
            </a:solidFill>
            <a:prstDash val="solid"/>
            <a:headEnd type="none" len="sm" w="sm"/>
            <a:tailEnd type="none" len="sm" w="sm"/>
          </a:ln>
        </p:spPr>
      </p:sp>
      <p:sp>
        <p:nvSpPr>
          <p:cNvPr name="AutoShape 3" id="3"/>
          <p:cNvSpPr/>
          <p:nvPr/>
        </p:nvSpPr>
        <p:spPr>
          <a:xfrm>
            <a:off x="6644860" y="6210305"/>
            <a:ext cx="0" cy="1006565"/>
          </a:xfrm>
          <a:prstGeom prst="line">
            <a:avLst/>
          </a:prstGeom>
          <a:ln cap="flat" w="190500">
            <a:solidFill>
              <a:srgbClr val="ED6A3E"/>
            </a:solidFill>
            <a:prstDash val="solid"/>
            <a:headEnd type="none" len="sm" w="sm"/>
            <a:tailEnd type="none" len="sm" w="sm"/>
          </a:ln>
        </p:spPr>
      </p:sp>
      <p:sp>
        <p:nvSpPr>
          <p:cNvPr name="AutoShape 4" id="4"/>
          <p:cNvSpPr/>
          <p:nvPr/>
        </p:nvSpPr>
        <p:spPr>
          <a:xfrm>
            <a:off x="12121910" y="6210305"/>
            <a:ext cx="0" cy="1006565"/>
          </a:xfrm>
          <a:prstGeom prst="line">
            <a:avLst/>
          </a:prstGeom>
          <a:ln cap="flat" w="190500">
            <a:solidFill>
              <a:srgbClr val="ED6A3E"/>
            </a:solidFill>
            <a:prstDash val="solid"/>
            <a:headEnd type="none" len="sm" w="sm"/>
            <a:tailEnd type="none" len="sm" w="sm"/>
          </a:ln>
        </p:spPr>
      </p:sp>
      <p:sp>
        <p:nvSpPr>
          <p:cNvPr name="TextBox 5" id="5"/>
          <p:cNvSpPr txBox="true"/>
          <p:nvPr/>
        </p:nvSpPr>
        <p:spPr>
          <a:xfrm rot="0">
            <a:off x="1645077" y="1906117"/>
            <a:ext cx="15487962" cy="351320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a:ea typeface="DM Sans Bold"/>
                <a:cs typeface="DM Sans Bold"/>
                <a:sym typeface="DM Sans Bold"/>
              </a:rPr>
              <a:t>model</a:t>
            </a:r>
          </a:p>
          <a:p>
            <a:pPr algn="l">
              <a:lnSpc>
                <a:spcPts val="13392"/>
              </a:lnSpc>
            </a:pPr>
            <a:r>
              <a:rPr lang="en-US" sz="14400">
                <a:solidFill>
                  <a:srgbClr val="1414B7"/>
                </a:solidFill>
                <a:latin typeface="DM Sans Bold"/>
                <a:ea typeface="DM Sans Bold"/>
                <a:cs typeface="DM Sans Bold"/>
                <a:sym typeface="DM Sans Bold"/>
              </a:rPr>
              <a:t>performance</a:t>
            </a:r>
          </a:p>
        </p:txBody>
      </p:sp>
      <p:sp>
        <p:nvSpPr>
          <p:cNvPr name="TextBox 6" id="6"/>
          <p:cNvSpPr txBox="true"/>
          <p:nvPr/>
        </p:nvSpPr>
        <p:spPr>
          <a:xfrm rot="0">
            <a:off x="1645077" y="6537420"/>
            <a:ext cx="4505500"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XGBOOST</a:t>
            </a:r>
          </a:p>
        </p:txBody>
      </p:sp>
      <p:sp>
        <p:nvSpPr>
          <p:cNvPr name="TextBox 7" id="7"/>
          <p:cNvSpPr txBox="true"/>
          <p:nvPr/>
        </p:nvSpPr>
        <p:spPr>
          <a:xfrm rot="0">
            <a:off x="1645077" y="7245445"/>
            <a:ext cx="4505500" cy="67945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XGBoost is based on the gradient boosting framework.</a:t>
            </a:r>
          </a:p>
        </p:txBody>
      </p:sp>
      <p:sp>
        <p:nvSpPr>
          <p:cNvPr name="TextBox 8" id="8"/>
          <p:cNvSpPr txBox="true"/>
          <p:nvPr/>
        </p:nvSpPr>
        <p:spPr>
          <a:xfrm rot="0">
            <a:off x="7121110" y="7245445"/>
            <a:ext cx="4505500" cy="167957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Evaluation using MAPE. Before tuning is 22.6%. </a:t>
            </a:r>
            <a:r>
              <a:rPr lang="en-US" sz="2499">
                <a:solidFill>
                  <a:srgbClr val="433833"/>
                </a:solidFill>
                <a:latin typeface="DM Sans"/>
                <a:ea typeface="DM Sans"/>
                <a:cs typeface="DM Sans"/>
                <a:sym typeface="DM Sans"/>
              </a:rPr>
              <a:t>Prediction with XGBoost after tuning have error 21.6%.</a:t>
            </a:r>
          </a:p>
          <a:p>
            <a:pPr algn="l">
              <a:lnSpc>
                <a:spcPts val="2674"/>
              </a:lnSpc>
            </a:pPr>
          </a:p>
        </p:txBody>
      </p:sp>
      <p:sp>
        <p:nvSpPr>
          <p:cNvPr name="TextBox 9" id="9"/>
          <p:cNvSpPr txBox="true"/>
          <p:nvPr/>
        </p:nvSpPr>
        <p:spPr>
          <a:xfrm rot="0">
            <a:off x="12598160" y="7245445"/>
            <a:ext cx="4505500"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To know how good model do the prediction. </a:t>
            </a:r>
            <a:r>
              <a:rPr lang="en-US" sz="2499">
                <a:solidFill>
                  <a:srgbClr val="433833"/>
                </a:solidFill>
                <a:latin typeface="DM Sans"/>
                <a:ea typeface="DM Sans"/>
                <a:cs typeface="DM Sans"/>
                <a:sym typeface="DM Sans"/>
              </a:rPr>
              <a:t>R2 score after tuning 0.812, before tuning 0.786.</a:t>
            </a:r>
          </a:p>
        </p:txBody>
      </p:sp>
      <p:sp>
        <p:nvSpPr>
          <p:cNvPr name="TextBox 10" id="10"/>
          <p:cNvSpPr txBox="true"/>
          <p:nvPr/>
        </p:nvSpPr>
        <p:spPr>
          <a:xfrm rot="0">
            <a:off x="7121110" y="6537420"/>
            <a:ext cx="4505500"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MAPE</a:t>
            </a:r>
          </a:p>
        </p:txBody>
      </p:sp>
      <p:sp>
        <p:nvSpPr>
          <p:cNvPr name="TextBox 11" id="11"/>
          <p:cNvSpPr txBox="true"/>
          <p:nvPr/>
        </p:nvSpPr>
        <p:spPr>
          <a:xfrm rot="0">
            <a:off x="12598160" y="6537420"/>
            <a:ext cx="4505500"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R2 SCORE</a:t>
            </a:r>
          </a:p>
        </p:txBody>
      </p:sp>
      <p:sp>
        <p:nvSpPr>
          <p:cNvPr name="AutoShape 12" id="12"/>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TextBox 13" id="13"/>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4 / Evaluation</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123950" y="2561016"/>
            <a:ext cx="0" cy="1006565"/>
          </a:xfrm>
          <a:prstGeom prst="line">
            <a:avLst/>
          </a:prstGeom>
          <a:ln cap="flat" w="190500">
            <a:solidFill>
              <a:srgbClr val="ED6A3E"/>
            </a:solidFill>
            <a:prstDash val="solid"/>
            <a:headEnd type="none" len="sm" w="sm"/>
            <a:tailEnd type="none" len="sm" w="sm"/>
          </a:ln>
        </p:spPr>
      </p:sp>
      <p:sp>
        <p:nvSpPr>
          <p:cNvPr name="Freeform 3" id="3"/>
          <p:cNvSpPr/>
          <p:nvPr/>
        </p:nvSpPr>
        <p:spPr>
          <a:xfrm flipH="false" flipV="false" rot="0">
            <a:off x="1510790" y="2561016"/>
            <a:ext cx="7704443" cy="5644962"/>
          </a:xfrm>
          <a:custGeom>
            <a:avLst/>
            <a:gdLst/>
            <a:ahLst/>
            <a:cxnLst/>
            <a:rect r="r" b="b" t="t" l="l"/>
            <a:pathLst>
              <a:path h="5644962" w="7704443">
                <a:moveTo>
                  <a:pt x="0" y="0"/>
                </a:moveTo>
                <a:lnTo>
                  <a:pt x="7704442" y="0"/>
                </a:lnTo>
                <a:lnTo>
                  <a:pt x="7704442" y="5644962"/>
                </a:lnTo>
                <a:lnTo>
                  <a:pt x="0" y="5644962"/>
                </a:lnTo>
                <a:lnTo>
                  <a:pt x="0" y="0"/>
                </a:lnTo>
                <a:close/>
              </a:path>
            </a:pathLst>
          </a:custGeom>
          <a:blipFill>
            <a:blip r:embed="rId2"/>
            <a:stretch>
              <a:fillRect l="0" t="0" r="0" b="0"/>
            </a:stretch>
          </a:blipFill>
        </p:spPr>
      </p:sp>
      <p:sp>
        <p:nvSpPr>
          <p:cNvPr name="Freeform 4" id="4"/>
          <p:cNvSpPr/>
          <p:nvPr/>
        </p:nvSpPr>
        <p:spPr>
          <a:xfrm flipH="false" flipV="false" rot="0">
            <a:off x="9703736" y="2561016"/>
            <a:ext cx="7555564" cy="5644962"/>
          </a:xfrm>
          <a:custGeom>
            <a:avLst/>
            <a:gdLst/>
            <a:ahLst/>
            <a:cxnLst/>
            <a:rect r="r" b="b" t="t" l="l"/>
            <a:pathLst>
              <a:path h="5644962" w="7555564">
                <a:moveTo>
                  <a:pt x="0" y="0"/>
                </a:moveTo>
                <a:lnTo>
                  <a:pt x="7555564" y="0"/>
                </a:lnTo>
                <a:lnTo>
                  <a:pt x="7555564" y="5644962"/>
                </a:lnTo>
                <a:lnTo>
                  <a:pt x="0" y="5644962"/>
                </a:lnTo>
                <a:lnTo>
                  <a:pt x="0" y="0"/>
                </a:lnTo>
                <a:close/>
              </a:path>
            </a:pathLst>
          </a:custGeom>
          <a:blipFill>
            <a:blip r:embed="rId3"/>
            <a:stretch>
              <a:fillRect l="0" t="0" r="0" b="0"/>
            </a:stretch>
          </a:blipFill>
        </p:spPr>
      </p:sp>
      <p:sp>
        <p:nvSpPr>
          <p:cNvPr name="TextBox 5" id="5"/>
          <p:cNvSpPr txBox="true"/>
          <p:nvPr/>
        </p:nvSpPr>
        <p:spPr>
          <a:xfrm rot="0">
            <a:off x="1028700" y="860602"/>
            <a:ext cx="16625217" cy="1386841"/>
          </a:xfrm>
          <a:prstGeom prst="rect">
            <a:avLst/>
          </a:prstGeom>
        </p:spPr>
        <p:txBody>
          <a:bodyPr anchor="t" rtlCol="false" tIns="0" lIns="0" bIns="0" rIns="0">
            <a:spAutoFit/>
          </a:bodyPr>
          <a:lstStyle/>
          <a:p>
            <a:pPr algn="l">
              <a:lnSpc>
                <a:spcPts val="10230"/>
              </a:lnSpc>
            </a:pPr>
            <a:r>
              <a:rPr lang="en-US" sz="11000">
                <a:solidFill>
                  <a:srgbClr val="1414B7"/>
                </a:solidFill>
                <a:latin typeface="DM Sans Bold"/>
                <a:ea typeface="DM Sans Bold"/>
                <a:cs typeface="DM Sans Bold"/>
                <a:sym typeface="DM Sans Bold"/>
              </a:rPr>
              <a:t>visualize</a:t>
            </a:r>
          </a:p>
        </p:txBody>
      </p:sp>
      <p:sp>
        <p:nvSpPr>
          <p:cNvPr name="TextBox 6" id="6"/>
          <p:cNvSpPr txBox="true"/>
          <p:nvPr/>
        </p:nvSpPr>
        <p:spPr>
          <a:xfrm rot="0">
            <a:off x="4174990" y="8548878"/>
            <a:ext cx="2376041" cy="346075"/>
          </a:xfrm>
          <a:prstGeom prst="rect">
            <a:avLst/>
          </a:prstGeom>
        </p:spPr>
        <p:txBody>
          <a:bodyPr anchor="t" rtlCol="false" tIns="0" lIns="0" bIns="0" rIns="0">
            <a:spAutoFit/>
          </a:bodyPr>
          <a:lstStyle/>
          <a:p>
            <a:pPr algn="l">
              <a:lnSpc>
                <a:spcPts val="2674"/>
              </a:lnSpc>
            </a:pPr>
            <a:r>
              <a:rPr lang="en-US" sz="2499">
                <a:solidFill>
                  <a:srgbClr val="1414B7"/>
                </a:solidFill>
                <a:latin typeface="DM Sans Bold"/>
                <a:ea typeface="DM Sans Bold"/>
                <a:cs typeface="DM Sans Bold"/>
                <a:sym typeface="DM Sans Bold"/>
              </a:rPr>
              <a:t>RESIDUAL PLOT</a:t>
            </a:r>
          </a:p>
        </p:txBody>
      </p:sp>
      <p:sp>
        <p:nvSpPr>
          <p:cNvPr name="TextBox 7" id="7"/>
          <p:cNvSpPr txBox="true"/>
          <p:nvPr/>
        </p:nvSpPr>
        <p:spPr>
          <a:xfrm rot="0">
            <a:off x="12966513" y="8548878"/>
            <a:ext cx="2284512" cy="346075"/>
          </a:xfrm>
          <a:prstGeom prst="rect">
            <a:avLst/>
          </a:prstGeom>
        </p:spPr>
        <p:txBody>
          <a:bodyPr anchor="t" rtlCol="false" tIns="0" lIns="0" bIns="0" rIns="0">
            <a:spAutoFit/>
          </a:bodyPr>
          <a:lstStyle/>
          <a:p>
            <a:pPr algn="l">
              <a:lnSpc>
                <a:spcPts val="2674"/>
              </a:lnSpc>
            </a:pPr>
            <a:r>
              <a:rPr lang="en-US" sz="2499">
                <a:solidFill>
                  <a:srgbClr val="1414B7"/>
                </a:solidFill>
                <a:latin typeface="DM Sans Bold"/>
                <a:ea typeface="DM Sans Bold"/>
                <a:cs typeface="DM Sans Bold"/>
                <a:sym typeface="DM Sans Bold"/>
              </a:rPr>
              <a:t>SCATTER PLOT</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123950" y="2561016"/>
            <a:ext cx="0" cy="1006565"/>
          </a:xfrm>
          <a:prstGeom prst="line">
            <a:avLst/>
          </a:prstGeom>
          <a:ln cap="flat" w="190500">
            <a:solidFill>
              <a:srgbClr val="ED6A3E"/>
            </a:solidFill>
            <a:prstDash val="solid"/>
            <a:headEnd type="none" len="sm" w="sm"/>
            <a:tailEnd type="none" len="sm" w="sm"/>
          </a:ln>
        </p:spPr>
      </p:sp>
      <p:sp>
        <p:nvSpPr>
          <p:cNvPr name="Freeform 3" id="3"/>
          <p:cNvSpPr/>
          <p:nvPr/>
        </p:nvSpPr>
        <p:spPr>
          <a:xfrm flipH="false" flipV="false" rot="0">
            <a:off x="1794009" y="2561016"/>
            <a:ext cx="13685833" cy="6146874"/>
          </a:xfrm>
          <a:custGeom>
            <a:avLst/>
            <a:gdLst/>
            <a:ahLst/>
            <a:cxnLst/>
            <a:rect r="r" b="b" t="t" l="l"/>
            <a:pathLst>
              <a:path h="6146874" w="13685833">
                <a:moveTo>
                  <a:pt x="0" y="0"/>
                </a:moveTo>
                <a:lnTo>
                  <a:pt x="13685833" y="0"/>
                </a:lnTo>
                <a:lnTo>
                  <a:pt x="13685833" y="6146874"/>
                </a:lnTo>
                <a:lnTo>
                  <a:pt x="0" y="6146874"/>
                </a:lnTo>
                <a:lnTo>
                  <a:pt x="0" y="0"/>
                </a:lnTo>
                <a:close/>
              </a:path>
            </a:pathLst>
          </a:custGeom>
          <a:blipFill>
            <a:blip r:embed="rId2"/>
            <a:stretch>
              <a:fillRect l="0" t="0" r="0" b="0"/>
            </a:stretch>
          </a:blipFill>
        </p:spPr>
      </p:sp>
      <p:sp>
        <p:nvSpPr>
          <p:cNvPr name="TextBox 4" id="4"/>
          <p:cNvSpPr txBox="true"/>
          <p:nvPr/>
        </p:nvSpPr>
        <p:spPr>
          <a:xfrm rot="0">
            <a:off x="1028700" y="860602"/>
            <a:ext cx="16625217" cy="1386841"/>
          </a:xfrm>
          <a:prstGeom prst="rect">
            <a:avLst/>
          </a:prstGeom>
        </p:spPr>
        <p:txBody>
          <a:bodyPr anchor="t" rtlCol="false" tIns="0" lIns="0" bIns="0" rIns="0">
            <a:spAutoFit/>
          </a:bodyPr>
          <a:lstStyle/>
          <a:p>
            <a:pPr algn="l">
              <a:lnSpc>
                <a:spcPts val="10230"/>
              </a:lnSpc>
            </a:pPr>
            <a:r>
              <a:rPr lang="en-US" sz="11000">
                <a:solidFill>
                  <a:srgbClr val="1414B7"/>
                </a:solidFill>
                <a:latin typeface="DM Sans Bold"/>
                <a:ea typeface="DM Sans Bold"/>
                <a:cs typeface="DM Sans Bold"/>
                <a:sym typeface="DM Sans Bold"/>
              </a:rPr>
              <a:t>feature importance</a:t>
            </a:r>
          </a:p>
        </p:txBody>
      </p:sp>
      <p:sp>
        <p:nvSpPr>
          <p:cNvPr name="TextBox 5" id="5"/>
          <p:cNvSpPr txBox="true"/>
          <p:nvPr/>
        </p:nvSpPr>
        <p:spPr>
          <a:xfrm rot="0">
            <a:off x="1794009" y="8912225"/>
            <a:ext cx="4873492"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EXPLAINABLE AI - SHAP</a:t>
            </a:r>
          </a:p>
        </p:txBody>
      </p:sp>
    </p:spTree>
  </p:cSld>
  <p:clrMapOvr>
    <a:masterClrMapping/>
  </p:clrMapOvr>
</p:sld>
</file>

<file path=ppt/slides/slide2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577199" y="6583757"/>
            <a:ext cx="1249403" cy="4114800"/>
          </a:xfrm>
          <a:custGeom>
            <a:avLst/>
            <a:gdLst/>
            <a:ahLst/>
            <a:cxnLst/>
            <a:rect r="r" b="b" t="t" l="l"/>
            <a:pathLst>
              <a:path h="4114800" w="1249403">
                <a:moveTo>
                  <a:pt x="0" y="0"/>
                </a:moveTo>
                <a:lnTo>
                  <a:pt x="1249402" y="0"/>
                </a:lnTo>
                <a:lnTo>
                  <a:pt x="124940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Freeform 4" id="4"/>
          <p:cNvSpPr/>
          <p:nvPr/>
        </p:nvSpPr>
        <p:spPr>
          <a:xfrm flipH="false" flipV="false" rot="0">
            <a:off x="-3828746" y="-4886310"/>
            <a:ext cx="14584870" cy="13527467"/>
          </a:xfrm>
          <a:custGeom>
            <a:avLst/>
            <a:gdLst/>
            <a:ahLst/>
            <a:cxnLst/>
            <a:rect r="r" b="b" t="t" l="l"/>
            <a:pathLst>
              <a:path h="13527467" w="14584870">
                <a:moveTo>
                  <a:pt x="0" y="0"/>
                </a:moveTo>
                <a:lnTo>
                  <a:pt x="14584870" y="0"/>
                </a:lnTo>
                <a:lnTo>
                  <a:pt x="14584870" y="13527467"/>
                </a:lnTo>
                <a:lnTo>
                  <a:pt x="0" y="13527467"/>
                </a:lnTo>
                <a:lnTo>
                  <a:pt x="0" y="0"/>
                </a:lnTo>
                <a:close/>
              </a:path>
            </a:pathLst>
          </a:custGeom>
          <a:blipFill>
            <a:blip r:embed="rId4">
              <a:alphaModFix amt="36000"/>
            </a:blip>
            <a:stretch>
              <a:fillRect l="0" t="0" r="0" b="0"/>
            </a:stretch>
          </a:blipFill>
        </p:spPr>
      </p:sp>
      <p:sp>
        <p:nvSpPr>
          <p:cNvPr name="Freeform 5" id="5"/>
          <p:cNvSpPr/>
          <p:nvPr/>
        </p:nvSpPr>
        <p:spPr>
          <a:xfrm flipH="false" flipV="false" rot="0">
            <a:off x="3308870" y="-1469720"/>
            <a:ext cx="17865442" cy="16354872"/>
          </a:xfrm>
          <a:custGeom>
            <a:avLst/>
            <a:gdLst/>
            <a:ahLst/>
            <a:cxnLst/>
            <a:rect r="r" b="b" t="t" l="l"/>
            <a:pathLst>
              <a:path h="16354872" w="17865442">
                <a:moveTo>
                  <a:pt x="0" y="0"/>
                </a:moveTo>
                <a:lnTo>
                  <a:pt x="17865442" y="0"/>
                </a:lnTo>
                <a:lnTo>
                  <a:pt x="17865442" y="16354871"/>
                </a:lnTo>
                <a:lnTo>
                  <a:pt x="0" y="16354871"/>
                </a:lnTo>
                <a:lnTo>
                  <a:pt x="0" y="0"/>
                </a:lnTo>
                <a:close/>
              </a:path>
            </a:pathLst>
          </a:custGeom>
          <a:blipFill>
            <a:blip r:embed="rId4">
              <a:alphaModFix amt="25000"/>
            </a:blip>
            <a:stretch>
              <a:fillRect l="0" t="-658" r="0" b="-658"/>
            </a:stretch>
          </a:blipFill>
        </p:spPr>
      </p:sp>
      <p:sp>
        <p:nvSpPr>
          <p:cNvPr name="TextBox 6" id="6"/>
          <p:cNvSpPr txBox="true"/>
          <p:nvPr/>
        </p:nvSpPr>
        <p:spPr>
          <a:xfrm rot="0">
            <a:off x="1400019" y="3336054"/>
            <a:ext cx="15487962" cy="3550919"/>
          </a:xfrm>
          <a:prstGeom prst="rect">
            <a:avLst/>
          </a:prstGeom>
        </p:spPr>
        <p:txBody>
          <a:bodyPr anchor="t" rtlCol="false" tIns="0" lIns="0" bIns="0" rIns="0">
            <a:spAutoFit/>
          </a:bodyPr>
          <a:lstStyle/>
          <a:p>
            <a:pPr algn="ctr">
              <a:lnSpc>
                <a:spcPts val="26039"/>
              </a:lnSpc>
            </a:pPr>
            <a:r>
              <a:rPr lang="en-US" sz="27999">
                <a:solidFill>
                  <a:srgbClr val="1414B7"/>
                </a:solidFill>
                <a:latin typeface="DM Sans Bold"/>
                <a:ea typeface="DM Sans Bold"/>
                <a:cs typeface="DM Sans Bold"/>
                <a:sym typeface="DM Sans Bold"/>
              </a:rPr>
              <a:t>5</a:t>
            </a:r>
          </a:p>
        </p:txBody>
      </p:sp>
      <p:sp>
        <p:nvSpPr>
          <p:cNvPr name="TextBox 7" id="7"/>
          <p:cNvSpPr txBox="true"/>
          <p:nvPr/>
        </p:nvSpPr>
        <p:spPr>
          <a:xfrm rot="0">
            <a:off x="1400019" y="6383675"/>
            <a:ext cx="15487962" cy="810006"/>
          </a:xfrm>
          <a:prstGeom prst="rect">
            <a:avLst/>
          </a:prstGeom>
        </p:spPr>
        <p:txBody>
          <a:bodyPr anchor="t" rtlCol="false" tIns="0" lIns="0" bIns="0" rIns="0">
            <a:spAutoFit/>
          </a:bodyPr>
          <a:lstStyle/>
          <a:p>
            <a:pPr algn="ctr">
              <a:lnSpc>
                <a:spcPts val="5951"/>
              </a:lnSpc>
            </a:pPr>
            <a:r>
              <a:rPr lang="en-US" sz="6399" spc="1491">
                <a:solidFill>
                  <a:srgbClr val="000000"/>
                </a:solidFill>
                <a:latin typeface="DM Sans Bold"/>
                <a:ea typeface="DM Sans Bold"/>
                <a:cs typeface="DM Sans Bold"/>
                <a:sym typeface="DM Sans Bold"/>
              </a:rPr>
              <a:t>DEPLOYMENT</a:t>
            </a:r>
          </a:p>
        </p:txBody>
      </p:sp>
      <p:sp>
        <p:nvSpPr>
          <p:cNvPr name="TextBox 8" id="8"/>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5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577199" y="6583757"/>
            <a:ext cx="1249403" cy="4114800"/>
          </a:xfrm>
          <a:custGeom>
            <a:avLst/>
            <a:gdLst/>
            <a:ahLst/>
            <a:cxnLst/>
            <a:rect r="r" b="b" t="t" l="l"/>
            <a:pathLst>
              <a:path h="4114800" w="1249403">
                <a:moveTo>
                  <a:pt x="0" y="0"/>
                </a:moveTo>
                <a:lnTo>
                  <a:pt x="1249402" y="0"/>
                </a:lnTo>
                <a:lnTo>
                  <a:pt x="124940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Freeform 4" id="4"/>
          <p:cNvSpPr/>
          <p:nvPr/>
        </p:nvSpPr>
        <p:spPr>
          <a:xfrm flipH="false" flipV="false" rot="0">
            <a:off x="-6295177" y="-2181676"/>
            <a:ext cx="20176516" cy="17406496"/>
          </a:xfrm>
          <a:custGeom>
            <a:avLst/>
            <a:gdLst/>
            <a:ahLst/>
            <a:cxnLst/>
            <a:rect r="r" b="b" t="t" l="l"/>
            <a:pathLst>
              <a:path h="17406496" w="20176516">
                <a:moveTo>
                  <a:pt x="0" y="0"/>
                </a:moveTo>
                <a:lnTo>
                  <a:pt x="20176517" y="0"/>
                </a:lnTo>
                <a:lnTo>
                  <a:pt x="20176517" y="17406497"/>
                </a:lnTo>
                <a:lnTo>
                  <a:pt x="0" y="17406497"/>
                </a:lnTo>
                <a:lnTo>
                  <a:pt x="0" y="0"/>
                </a:lnTo>
                <a:close/>
              </a:path>
            </a:pathLst>
          </a:custGeom>
          <a:blipFill>
            <a:blip r:embed="rId4">
              <a:alphaModFix amt="36000"/>
            </a:blip>
            <a:stretch>
              <a:fillRect l="0" t="-3754" r="0" b="-3754"/>
            </a:stretch>
          </a:blipFill>
        </p:spPr>
      </p:sp>
      <p:sp>
        <p:nvSpPr>
          <p:cNvPr name="Freeform 5" id="5"/>
          <p:cNvSpPr/>
          <p:nvPr/>
        </p:nvSpPr>
        <p:spPr>
          <a:xfrm flipH="false" flipV="false" rot="0">
            <a:off x="7189175" y="-991866"/>
            <a:ext cx="13384328" cy="9633023"/>
          </a:xfrm>
          <a:custGeom>
            <a:avLst/>
            <a:gdLst/>
            <a:ahLst/>
            <a:cxnLst/>
            <a:rect r="r" b="b" t="t" l="l"/>
            <a:pathLst>
              <a:path h="9633023" w="13384328">
                <a:moveTo>
                  <a:pt x="0" y="0"/>
                </a:moveTo>
                <a:lnTo>
                  <a:pt x="13384329" y="0"/>
                </a:lnTo>
                <a:lnTo>
                  <a:pt x="13384329" y="9633023"/>
                </a:lnTo>
                <a:lnTo>
                  <a:pt x="0" y="9633023"/>
                </a:lnTo>
                <a:lnTo>
                  <a:pt x="0" y="0"/>
                </a:lnTo>
                <a:close/>
              </a:path>
            </a:pathLst>
          </a:custGeom>
          <a:blipFill>
            <a:blip r:embed="rId4">
              <a:alphaModFix amt="36000"/>
            </a:blip>
            <a:stretch>
              <a:fillRect l="0" t="-14434" r="0" b="-14434"/>
            </a:stretch>
          </a:blipFill>
        </p:spPr>
      </p:sp>
      <p:sp>
        <p:nvSpPr>
          <p:cNvPr name="TextBox 6" id="6"/>
          <p:cNvSpPr txBox="true"/>
          <p:nvPr/>
        </p:nvSpPr>
        <p:spPr>
          <a:xfrm rot="0">
            <a:off x="1400019" y="3336054"/>
            <a:ext cx="15487962" cy="3550919"/>
          </a:xfrm>
          <a:prstGeom prst="rect">
            <a:avLst/>
          </a:prstGeom>
        </p:spPr>
        <p:txBody>
          <a:bodyPr anchor="t" rtlCol="false" tIns="0" lIns="0" bIns="0" rIns="0">
            <a:spAutoFit/>
          </a:bodyPr>
          <a:lstStyle/>
          <a:p>
            <a:pPr algn="ctr">
              <a:lnSpc>
                <a:spcPts val="26039"/>
              </a:lnSpc>
            </a:pPr>
            <a:r>
              <a:rPr lang="en-US" sz="27999">
                <a:solidFill>
                  <a:srgbClr val="1414B7"/>
                </a:solidFill>
                <a:latin typeface="DM Sans Bold"/>
                <a:ea typeface="DM Sans Bold"/>
                <a:cs typeface="DM Sans Bold"/>
                <a:sym typeface="DM Sans Bold"/>
              </a:rPr>
              <a:t>1</a:t>
            </a:r>
          </a:p>
        </p:txBody>
      </p:sp>
      <p:sp>
        <p:nvSpPr>
          <p:cNvPr name="TextBox 7" id="7"/>
          <p:cNvSpPr txBox="true"/>
          <p:nvPr/>
        </p:nvSpPr>
        <p:spPr>
          <a:xfrm rot="0">
            <a:off x="1400019" y="6383675"/>
            <a:ext cx="15487962" cy="810006"/>
          </a:xfrm>
          <a:prstGeom prst="rect">
            <a:avLst/>
          </a:prstGeom>
        </p:spPr>
        <p:txBody>
          <a:bodyPr anchor="t" rtlCol="false" tIns="0" lIns="0" bIns="0" rIns="0">
            <a:spAutoFit/>
          </a:bodyPr>
          <a:lstStyle/>
          <a:p>
            <a:pPr algn="ctr">
              <a:lnSpc>
                <a:spcPts val="5951"/>
              </a:lnSpc>
            </a:pPr>
            <a:r>
              <a:rPr lang="en-US" sz="6399" spc="1491">
                <a:solidFill>
                  <a:srgbClr val="000000"/>
                </a:solidFill>
                <a:latin typeface="DM Sans Bold"/>
                <a:ea typeface="DM Sans Bold"/>
                <a:cs typeface="DM Sans Bold"/>
                <a:sym typeface="DM Sans Bold"/>
              </a:rPr>
              <a:t>BUSINESS</a:t>
            </a:r>
          </a:p>
        </p:txBody>
      </p:sp>
      <p:sp>
        <p:nvSpPr>
          <p:cNvPr name="TextBox 8" id="8"/>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1 /</a:t>
            </a:r>
          </a:p>
        </p:txBody>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400000">
            <a:off x="14577199" y="6583757"/>
            <a:ext cx="1249403" cy="4114800"/>
          </a:xfrm>
          <a:custGeom>
            <a:avLst/>
            <a:gdLst/>
            <a:ahLst/>
            <a:cxnLst/>
            <a:rect r="r" b="b" t="t" l="l"/>
            <a:pathLst>
              <a:path h="4114800" w="1249403">
                <a:moveTo>
                  <a:pt x="0" y="0"/>
                </a:moveTo>
                <a:lnTo>
                  <a:pt x="1249402" y="0"/>
                </a:lnTo>
                <a:lnTo>
                  <a:pt x="1249402"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Freeform 4" id="4"/>
          <p:cNvSpPr/>
          <p:nvPr/>
        </p:nvSpPr>
        <p:spPr>
          <a:xfrm flipH="false" flipV="false" rot="0">
            <a:off x="-3768508" y="5143500"/>
            <a:ext cx="10035418" cy="9307850"/>
          </a:xfrm>
          <a:custGeom>
            <a:avLst/>
            <a:gdLst/>
            <a:ahLst/>
            <a:cxnLst/>
            <a:rect r="r" b="b" t="t" l="l"/>
            <a:pathLst>
              <a:path h="9307850" w="10035418">
                <a:moveTo>
                  <a:pt x="0" y="0"/>
                </a:moveTo>
                <a:lnTo>
                  <a:pt x="10035418" y="0"/>
                </a:lnTo>
                <a:lnTo>
                  <a:pt x="10035418" y="9307850"/>
                </a:lnTo>
                <a:lnTo>
                  <a:pt x="0" y="9307850"/>
                </a:lnTo>
                <a:lnTo>
                  <a:pt x="0" y="0"/>
                </a:lnTo>
                <a:close/>
              </a:path>
            </a:pathLst>
          </a:custGeom>
          <a:blipFill>
            <a:blip r:embed="rId4">
              <a:alphaModFix amt="36000"/>
            </a:blip>
            <a:stretch>
              <a:fillRect l="0" t="0" r="0" b="0"/>
            </a:stretch>
          </a:blipFill>
        </p:spPr>
      </p:sp>
      <p:sp>
        <p:nvSpPr>
          <p:cNvPr name="Freeform 5" id="5"/>
          <p:cNvSpPr/>
          <p:nvPr/>
        </p:nvSpPr>
        <p:spPr>
          <a:xfrm flipH="false" flipV="false" rot="0">
            <a:off x="15201900" y="-5345431"/>
            <a:ext cx="10035418" cy="9307850"/>
          </a:xfrm>
          <a:custGeom>
            <a:avLst/>
            <a:gdLst/>
            <a:ahLst/>
            <a:cxnLst/>
            <a:rect r="r" b="b" t="t" l="l"/>
            <a:pathLst>
              <a:path h="9307850" w="10035418">
                <a:moveTo>
                  <a:pt x="0" y="0"/>
                </a:moveTo>
                <a:lnTo>
                  <a:pt x="10035418" y="0"/>
                </a:lnTo>
                <a:lnTo>
                  <a:pt x="10035418" y="9307850"/>
                </a:lnTo>
                <a:lnTo>
                  <a:pt x="0" y="9307850"/>
                </a:lnTo>
                <a:lnTo>
                  <a:pt x="0" y="0"/>
                </a:lnTo>
                <a:close/>
              </a:path>
            </a:pathLst>
          </a:custGeom>
          <a:blipFill>
            <a:blip r:embed="rId4">
              <a:alphaModFix amt="36000"/>
            </a:blip>
            <a:stretch>
              <a:fillRect l="0" t="0" r="0" b="0"/>
            </a:stretch>
          </a:blipFill>
        </p:spPr>
      </p:sp>
      <p:sp>
        <p:nvSpPr>
          <p:cNvPr name="Freeform 6" id="6"/>
          <p:cNvSpPr/>
          <p:nvPr/>
        </p:nvSpPr>
        <p:spPr>
          <a:xfrm flipH="false" flipV="false" rot="0">
            <a:off x="5898625" y="2136895"/>
            <a:ext cx="6490750" cy="3651047"/>
          </a:xfrm>
          <a:custGeom>
            <a:avLst/>
            <a:gdLst/>
            <a:ahLst/>
            <a:cxnLst/>
            <a:rect r="r" b="b" t="t" l="l"/>
            <a:pathLst>
              <a:path h="3651047" w="6490750">
                <a:moveTo>
                  <a:pt x="0" y="0"/>
                </a:moveTo>
                <a:lnTo>
                  <a:pt x="6490750" y="0"/>
                </a:lnTo>
                <a:lnTo>
                  <a:pt x="6490750" y="3651047"/>
                </a:lnTo>
                <a:lnTo>
                  <a:pt x="0" y="3651047"/>
                </a:lnTo>
                <a:lnTo>
                  <a:pt x="0" y="0"/>
                </a:lnTo>
                <a:close/>
              </a:path>
            </a:pathLst>
          </a:custGeom>
          <a:blipFill>
            <a:blip r:embed="rId5"/>
            <a:stretch>
              <a:fillRect l="-60" t="0" r="-60" b="0"/>
            </a:stretch>
          </a:blipFill>
        </p:spPr>
      </p:sp>
      <p:sp>
        <p:nvSpPr>
          <p:cNvPr name="TextBox 7" id="7"/>
          <p:cNvSpPr txBox="true"/>
          <p:nvPr/>
        </p:nvSpPr>
        <p:spPr>
          <a:xfrm rot="0">
            <a:off x="1400019" y="6383675"/>
            <a:ext cx="15487962" cy="810006"/>
          </a:xfrm>
          <a:prstGeom prst="rect">
            <a:avLst/>
          </a:prstGeom>
        </p:spPr>
        <p:txBody>
          <a:bodyPr anchor="t" rtlCol="false" tIns="0" lIns="0" bIns="0" rIns="0">
            <a:spAutoFit/>
          </a:bodyPr>
          <a:lstStyle/>
          <a:p>
            <a:pPr algn="ctr">
              <a:lnSpc>
                <a:spcPts val="5951"/>
              </a:lnSpc>
            </a:pPr>
            <a:r>
              <a:rPr lang="en-US" sz="6399" spc="703">
                <a:solidFill>
                  <a:srgbClr val="000000"/>
                </a:solidFill>
                <a:latin typeface="DM Sans Bold"/>
                <a:ea typeface="DM Sans Bold"/>
                <a:cs typeface="DM Sans Bold"/>
                <a:sym typeface="DM Sans Bold"/>
              </a:rPr>
              <a:t>Google Cloud Platform</a:t>
            </a:r>
          </a:p>
        </p:txBody>
      </p:sp>
      <p:sp>
        <p:nvSpPr>
          <p:cNvPr name="TextBox 8" id="8"/>
          <p:cNvSpPr txBox="true"/>
          <p:nvPr/>
        </p:nvSpPr>
        <p:spPr>
          <a:xfrm rot="0">
            <a:off x="1028700" y="689864"/>
            <a:ext cx="2726882"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5 / Deployment</a:t>
            </a:r>
          </a:p>
        </p:txBody>
      </p:sp>
    </p:spTree>
  </p:cSld>
  <p:clrMapOvr>
    <a:masterClrMapping/>
  </p:clrMapOvr>
</p:sld>
</file>

<file path=ppt/slides/slide3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303496" y="-4049786"/>
            <a:ext cx="16917103" cy="15690613"/>
          </a:xfrm>
          <a:custGeom>
            <a:avLst/>
            <a:gdLst/>
            <a:ahLst/>
            <a:cxnLst/>
            <a:rect r="r" b="b" t="t" l="l"/>
            <a:pathLst>
              <a:path h="15690613" w="16917103">
                <a:moveTo>
                  <a:pt x="0" y="0"/>
                </a:moveTo>
                <a:lnTo>
                  <a:pt x="16917103" y="0"/>
                </a:lnTo>
                <a:lnTo>
                  <a:pt x="16917103" y="15690613"/>
                </a:lnTo>
                <a:lnTo>
                  <a:pt x="0" y="15690613"/>
                </a:lnTo>
                <a:lnTo>
                  <a:pt x="0" y="0"/>
                </a:lnTo>
                <a:close/>
              </a:path>
            </a:pathLst>
          </a:custGeom>
          <a:blipFill>
            <a:blip r:embed="rId2">
              <a:alphaModFix amt="36000"/>
            </a:blip>
            <a:stretch>
              <a:fillRect l="0" t="0" r="0" b="0"/>
            </a:stretch>
          </a:blipFill>
        </p:spPr>
      </p:sp>
      <p:sp>
        <p:nvSpPr>
          <p:cNvPr name="Freeform 3" id="3"/>
          <p:cNvSpPr/>
          <p:nvPr/>
        </p:nvSpPr>
        <p:spPr>
          <a:xfrm flipH="false" flipV="false" rot="0">
            <a:off x="5731922" y="1854890"/>
            <a:ext cx="14962848" cy="13878041"/>
          </a:xfrm>
          <a:custGeom>
            <a:avLst/>
            <a:gdLst/>
            <a:ahLst/>
            <a:cxnLst/>
            <a:rect r="r" b="b" t="t" l="l"/>
            <a:pathLst>
              <a:path h="13878041" w="14962848">
                <a:moveTo>
                  <a:pt x="0" y="0"/>
                </a:moveTo>
                <a:lnTo>
                  <a:pt x="14962848" y="0"/>
                </a:lnTo>
                <a:lnTo>
                  <a:pt x="14962848" y="13878041"/>
                </a:lnTo>
                <a:lnTo>
                  <a:pt x="0" y="13878041"/>
                </a:lnTo>
                <a:lnTo>
                  <a:pt x="0" y="0"/>
                </a:lnTo>
                <a:close/>
              </a:path>
            </a:pathLst>
          </a:custGeom>
          <a:blipFill>
            <a:blip r:embed="rId2">
              <a:alphaModFix amt="25000"/>
            </a:blip>
            <a:stretch>
              <a:fillRect l="0" t="0" r="0" b="0"/>
            </a:stretch>
          </a:blipFill>
        </p:spPr>
      </p:sp>
      <p:sp>
        <p:nvSpPr>
          <p:cNvPr name="Freeform 4" id="4"/>
          <p:cNvSpPr/>
          <p:nvPr/>
        </p:nvSpPr>
        <p:spPr>
          <a:xfrm flipH="false" flipV="false" rot="5400000">
            <a:off x="14577199" y="6583757"/>
            <a:ext cx="1249403" cy="4114800"/>
          </a:xfrm>
          <a:custGeom>
            <a:avLst/>
            <a:gdLst/>
            <a:ahLst/>
            <a:cxnLst/>
            <a:rect r="r" b="b" t="t" l="l"/>
            <a:pathLst>
              <a:path h="4114800" w="1249403">
                <a:moveTo>
                  <a:pt x="0" y="0"/>
                </a:moveTo>
                <a:lnTo>
                  <a:pt x="1249402" y="0"/>
                </a:lnTo>
                <a:lnTo>
                  <a:pt x="1249402"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5" id="5"/>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TextBox 6" id="6"/>
          <p:cNvSpPr txBox="true"/>
          <p:nvPr/>
        </p:nvSpPr>
        <p:spPr>
          <a:xfrm rot="0">
            <a:off x="1400019" y="3336054"/>
            <a:ext cx="15487962" cy="3550919"/>
          </a:xfrm>
          <a:prstGeom prst="rect">
            <a:avLst/>
          </a:prstGeom>
        </p:spPr>
        <p:txBody>
          <a:bodyPr anchor="t" rtlCol="false" tIns="0" lIns="0" bIns="0" rIns="0">
            <a:spAutoFit/>
          </a:bodyPr>
          <a:lstStyle/>
          <a:p>
            <a:pPr algn="ctr">
              <a:lnSpc>
                <a:spcPts val="26039"/>
              </a:lnSpc>
            </a:pPr>
            <a:r>
              <a:rPr lang="en-US" sz="27999">
                <a:solidFill>
                  <a:srgbClr val="1414B7"/>
                </a:solidFill>
                <a:latin typeface="DM Sans Bold"/>
                <a:ea typeface="DM Sans Bold"/>
                <a:cs typeface="DM Sans Bold"/>
                <a:sym typeface="DM Sans Bold"/>
              </a:rPr>
              <a:t>6</a:t>
            </a:r>
          </a:p>
        </p:txBody>
      </p:sp>
      <p:sp>
        <p:nvSpPr>
          <p:cNvPr name="TextBox 7" id="7"/>
          <p:cNvSpPr txBox="true"/>
          <p:nvPr/>
        </p:nvSpPr>
        <p:spPr>
          <a:xfrm rot="0">
            <a:off x="1400019" y="6383675"/>
            <a:ext cx="15487962" cy="810006"/>
          </a:xfrm>
          <a:prstGeom prst="rect">
            <a:avLst/>
          </a:prstGeom>
        </p:spPr>
        <p:txBody>
          <a:bodyPr anchor="t" rtlCol="false" tIns="0" lIns="0" bIns="0" rIns="0">
            <a:spAutoFit/>
          </a:bodyPr>
          <a:lstStyle/>
          <a:p>
            <a:pPr algn="ctr">
              <a:lnSpc>
                <a:spcPts val="5951"/>
              </a:lnSpc>
            </a:pPr>
            <a:r>
              <a:rPr lang="en-US" sz="6399" spc="1491">
                <a:solidFill>
                  <a:srgbClr val="000000"/>
                </a:solidFill>
                <a:latin typeface="DM Sans Bold"/>
                <a:ea typeface="DM Sans Bold"/>
                <a:cs typeface="DM Sans Bold"/>
                <a:sym typeface="DM Sans Bold"/>
              </a:rPr>
              <a:t>OUTPUT</a:t>
            </a:r>
          </a:p>
        </p:txBody>
      </p:sp>
      <p:sp>
        <p:nvSpPr>
          <p:cNvPr name="TextBox 8" id="8"/>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6 /</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9258300"/>
            <a:ext cx="555821" cy="0"/>
          </a:xfrm>
          <a:prstGeom prst="line">
            <a:avLst/>
          </a:prstGeom>
          <a:ln cap="flat" w="190500">
            <a:solidFill>
              <a:srgbClr val="ED6A3E"/>
            </a:solidFill>
            <a:prstDash val="solid"/>
            <a:headEnd type="none" len="sm" w="sm"/>
            <a:tailEnd type="none" len="sm" w="sm"/>
          </a:ln>
        </p:spPr>
      </p:sp>
      <p:sp>
        <p:nvSpPr>
          <p:cNvPr name="Freeform 3" id="3"/>
          <p:cNvSpPr/>
          <p:nvPr/>
        </p:nvSpPr>
        <p:spPr>
          <a:xfrm flipH="false" flipV="false" rot="0">
            <a:off x="7171020" y="-2765764"/>
            <a:ext cx="16571638" cy="13547314"/>
          </a:xfrm>
          <a:custGeom>
            <a:avLst/>
            <a:gdLst/>
            <a:ahLst/>
            <a:cxnLst/>
            <a:rect r="r" b="b" t="t" l="l"/>
            <a:pathLst>
              <a:path h="13547314" w="16571638">
                <a:moveTo>
                  <a:pt x="0" y="0"/>
                </a:moveTo>
                <a:lnTo>
                  <a:pt x="16571637" y="0"/>
                </a:lnTo>
                <a:lnTo>
                  <a:pt x="16571637" y="13547313"/>
                </a:lnTo>
                <a:lnTo>
                  <a:pt x="0" y="13547313"/>
                </a:lnTo>
                <a:lnTo>
                  <a:pt x="0" y="0"/>
                </a:lnTo>
                <a:close/>
              </a:path>
            </a:pathLst>
          </a:custGeom>
          <a:blipFill>
            <a:blip r:embed="rId2">
              <a:alphaModFix amt="50000"/>
            </a:blip>
            <a:stretch>
              <a:fillRect l="0" t="0" r="0" b="0"/>
            </a:stretch>
          </a:blipFill>
        </p:spPr>
      </p:sp>
      <p:sp>
        <p:nvSpPr>
          <p:cNvPr name="Freeform 4" id="4"/>
          <p:cNvSpPr/>
          <p:nvPr/>
        </p:nvSpPr>
        <p:spPr>
          <a:xfrm flipH="false" flipV="false" rot="0">
            <a:off x="4647173" y="5372467"/>
            <a:ext cx="698856" cy="700129"/>
          </a:xfrm>
          <a:custGeom>
            <a:avLst/>
            <a:gdLst/>
            <a:ahLst/>
            <a:cxnLst/>
            <a:rect r="r" b="b" t="t" l="l"/>
            <a:pathLst>
              <a:path h="700129" w="698856">
                <a:moveTo>
                  <a:pt x="0" y="0"/>
                </a:moveTo>
                <a:lnTo>
                  <a:pt x="698856" y="0"/>
                </a:lnTo>
                <a:lnTo>
                  <a:pt x="698856" y="700129"/>
                </a:lnTo>
                <a:lnTo>
                  <a:pt x="0" y="7001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5" id="5"/>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TextBox 6" id="6"/>
          <p:cNvSpPr txBox="true"/>
          <p:nvPr/>
        </p:nvSpPr>
        <p:spPr>
          <a:xfrm rot="0">
            <a:off x="1028700" y="2278366"/>
            <a:ext cx="16230600" cy="181775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a:ea typeface="DM Sans Bold"/>
                <a:cs typeface="DM Sans Bold"/>
                <a:sym typeface="DM Sans Bold"/>
              </a:rPr>
              <a:t>conclusion</a:t>
            </a:r>
          </a:p>
        </p:txBody>
      </p:sp>
      <p:sp>
        <p:nvSpPr>
          <p:cNvPr name="TextBox 7" id="7"/>
          <p:cNvSpPr txBox="true"/>
          <p:nvPr/>
        </p:nvSpPr>
        <p:spPr>
          <a:xfrm rot="0">
            <a:off x="1028700" y="5563781"/>
            <a:ext cx="3618473"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CONCLUSION</a:t>
            </a:r>
          </a:p>
        </p:txBody>
      </p:sp>
      <p:sp>
        <p:nvSpPr>
          <p:cNvPr name="TextBox 8" id="8"/>
          <p:cNvSpPr txBox="true"/>
          <p:nvPr/>
        </p:nvSpPr>
        <p:spPr>
          <a:xfrm rot="0">
            <a:off x="5840729" y="5563781"/>
            <a:ext cx="4209824"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RECOMMENDATION</a:t>
            </a:r>
          </a:p>
        </p:txBody>
      </p:sp>
      <p:sp>
        <p:nvSpPr>
          <p:cNvPr name="TextBox 9" id="9"/>
          <p:cNvSpPr txBox="true"/>
          <p:nvPr/>
        </p:nvSpPr>
        <p:spPr>
          <a:xfrm rot="0">
            <a:off x="1028700" y="6209005"/>
            <a:ext cx="3618473" cy="201295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Car type and brand were significant predictors of car prices, highlighting their importance in the model.</a:t>
            </a:r>
          </a:p>
        </p:txBody>
      </p:sp>
      <p:sp>
        <p:nvSpPr>
          <p:cNvPr name="TextBox 10" id="10"/>
          <p:cNvSpPr txBox="true"/>
          <p:nvPr/>
        </p:nvSpPr>
        <p:spPr>
          <a:xfrm rot="0">
            <a:off x="5840729" y="6205131"/>
            <a:ext cx="4209824"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More data and feature such as service feature. Focus on popular brands. Data driven pricing.</a:t>
            </a:r>
          </a:p>
        </p:txBody>
      </p:sp>
      <p:sp>
        <p:nvSpPr>
          <p:cNvPr name="TextBox 11" id="11"/>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6 / Output</a:t>
            </a: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28700" y="9258300"/>
            <a:ext cx="555821" cy="0"/>
          </a:xfrm>
          <a:prstGeom prst="line">
            <a:avLst/>
          </a:prstGeom>
          <a:ln cap="flat" w="190500">
            <a:solidFill>
              <a:srgbClr val="ED6A3E"/>
            </a:solidFill>
            <a:prstDash val="solid"/>
            <a:headEnd type="none" len="sm" w="sm"/>
            <a:tailEnd type="none" len="sm" w="sm"/>
          </a:ln>
        </p:spPr>
      </p:sp>
      <p:sp>
        <p:nvSpPr>
          <p:cNvPr name="Freeform 3" id="3"/>
          <p:cNvSpPr/>
          <p:nvPr/>
        </p:nvSpPr>
        <p:spPr>
          <a:xfrm flipH="false" flipV="false" rot="0">
            <a:off x="7171020" y="-2765764"/>
            <a:ext cx="16571638" cy="13547314"/>
          </a:xfrm>
          <a:custGeom>
            <a:avLst/>
            <a:gdLst/>
            <a:ahLst/>
            <a:cxnLst/>
            <a:rect r="r" b="b" t="t" l="l"/>
            <a:pathLst>
              <a:path h="13547314" w="16571638">
                <a:moveTo>
                  <a:pt x="0" y="0"/>
                </a:moveTo>
                <a:lnTo>
                  <a:pt x="16571637" y="0"/>
                </a:lnTo>
                <a:lnTo>
                  <a:pt x="16571637" y="13547313"/>
                </a:lnTo>
                <a:lnTo>
                  <a:pt x="0" y="13547313"/>
                </a:lnTo>
                <a:lnTo>
                  <a:pt x="0" y="0"/>
                </a:lnTo>
                <a:close/>
              </a:path>
            </a:pathLst>
          </a:custGeom>
          <a:blipFill>
            <a:blip r:embed="rId2">
              <a:alphaModFix amt="50000"/>
            </a:blip>
            <a:stretch>
              <a:fillRect l="0" t="0" r="0" b="0"/>
            </a:stretch>
          </a:blipFill>
        </p:spPr>
      </p:sp>
      <p:sp>
        <p:nvSpPr>
          <p:cNvPr name="AutoShape 4" id="4"/>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TextBox 5" id="5"/>
          <p:cNvSpPr txBox="true"/>
          <p:nvPr/>
        </p:nvSpPr>
        <p:spPr>
          <a:xfrm rot="0">
            <a:off x="1028700" y="2278366"/>
            <a:ext cx="16230600" cy="181775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a:ea typeface="DM Sans Bold"/>
                <a:cs typeface="DM Sans Bold"/>
                <a:sym typeface="DM Sans Bold"/>
              </a:rPr>
              <a:t>conclusion</a:t>
            </a:r>
          </a:p>
        </p:txBody>
      </p:sp>
      <p:sp>
        <p:nvSpPr>
          <p:cNvPr name="TextBox 6" id="6"/>
          <p:cNvSpPr txBox="true"/>
          <p:nvPr/>
        </p:nvSpPr>
        <p:spPr>
          <a:xfrm rot="0">
            <a:off x="1028700" y="5563781"/>
            <a:ext cx="3618473" cy="3460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MODEL BUSINESS</a:t>
            </a:r>
          </a:p>
        </p:txBody>
      </p:sp>
      <p:sp>
        <p:nvSpPr>
          <p:cNvPr name="TextBox 7" id="7"/>
          <p:cNvSpPr txBox="true"/>
          <p:nvPr/>
        </p:nvSpPr>
        <p:spPr>
          <a:xfrm rot="0">
            <a:off x="1028700" y="6209005"/>
            <a:ext cx="10358370"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Scenario</a:t>
            </a:r>
            <a:r>
              <a:rPr lang="en-US" sz="2499">
                <a:solidFill>
                  <a:srgbClr val="433833"/>
                </a:solidFill>
                <a:latin typeface="DM Sans"/>
                <a:ea typeface="DM Sans"/>
                <a:cs typeface="DM Sans"/>
                <a:sym typeface="DM Sans"/>
              </a:rPr>
              <a:t> : If there is a type and brand of car in the new data with a price of 120,000 SAR and it is sold for 90,000 SAR, the car can be sold for 100,000 SAR using the MAPE model and evaluation metrics. So the revenue gain is 10,000 SAR. </a:t>
            </a:r>
          </a:p>
        </p:txBody>
      </p:sp>
      <p:sp>
        <p:nvSpPr>
          <p:cNvPr name="TextBox 8" id="8"/>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6 / Output</a:t>
            </a: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340157" y="2587710"/>
            <a:ext cx="14591116" cy="12445006"/>
          </a:xfrm>
          <a:custGeom>
            <a:avLst/>
            <a:gdLst/>
            <a:ahLst/>
            <a:cxnLst/>
            <a:rect r="r" b="b" t="t" l="l"/>
            <a:pathLst>
              <a:path h="12445006" w="14591116">
                <a:moveTo>
                  <a:pt x="0" y="0"/>
                </a:moveTo>
                <a:lnTo>
                  <a:pt x="14591116" y="0"/>
                </a:lnTo>
                <a:lnTo>
                  <a:pt x="14591116" y="12445006"/>
                </a:lnTo>
                <a:lnTo>
                  <a:pt x="0" y="12445006"/>
                </a:lnTo>
                <a:lnTo>
                  <a:pt x="0" y="0"/>
                </a:lnTo>
                <a:close/>
              </a:path>
            </a:pathLst>
          </a:custGeom>
          <a:blipFill>
            <a:blip r:embed="rId2">
              <a:alphaModFix amt="30000"/>
            </a:blip>
            <a:stretch>
              <a:fillRect l="0" t="0" r="0" b="0"/>
            </a:stretch>
          </a:blipFill>
        </p:spPr>
      </p:sp>
      <p:sp>
        <p:nvSpPr>
          <p:cNvPr name="Freeform 3" id="3"/>
          <p:cNvSpPr/>
          <p:nvPr/>
        </p:nvSpPr>
        <p:spPr>
          <a:xfrm flipH="false" flipV="false" rot="0">
            <a:off x="4427188" y="-2324259"/>
            <a:ext cx="9908933" cy="11134472"/>
          </a:xfrm>
          <a:custGeom>
            <a:avLst/>
            <a:gdLst/>
            <a:ahLst/>
            <a:cxnLst/>
            <a:rect r="r" b="b" t="t" l="l"/>
            <a:pathLst>
              <a:path h="11134472" w="9908933">
                <a:moveTo>
                  <a:pt x="0" y="0"/>
                </a:moveTo>
                <a:lnTo>
                  <a:pt x="9908933" y="0"/>
                </a:lnTo>
                <a:lnTo>
                  <a:pt x="9908933" y="11134472"/>
                </a:lnTo>
                <a:lnTo>
                  <a:pt x="0" y="11134472"/>
                </a:lnTo>
                <a:lnTo>
                  <a:pt x="0" y="0"/>
                </a:lnTo>
                <a:close/>
              </a:path>
            </a:pathLst>
          </a:custGeom>
          <a:blipFill>
            <a:blip r:embed="rId3">
              <a:alphaModFix amt="60000"/>
            </a:blip>
            <a:stretch>
              <a:fillRect l="0" t="0" r="0" b="0"/>
            </a:stretch>
          </a:blipFill>
        </p:spPr>
      </p:sp>
      <p:sp>
        <p:nvSpPr>
          <p:cNvPr name="Freeform 4" id="4"/>
          <p:cNvSpPr/>
          <p:nvPr/>
        </p:nvSpPr>
        <p:spPr>
          <a:xfrm flipH="false" flipV="false" rot="0">
            <a:off x="-9512687" y="-3149292"/>
            <a:ext cx="14387406" cy="11761705"/>
          </a:xfrm>
          <a:custGeom>
            <a:avLst/>
            <a:gdLst/>
            <a:ahLst/>
            <a:cxnLst/>
            <a:rect r="r" b="b" t="t" l="l"/>
            <a:pathLst>
              <a:path h="11761705" w="14387406">
                <a:moveTo>
                  <a:pt x="0" y="0"/>
                </a:moveTo>
                <a:lnTo>
                  <a:pt x="14387406" y="0"/>
                </a:lnTo>
                <a:lnTo>
                  <a:pt x="14387406" y="11761704"/>
                </a:lnTo>
                <a:lnTo>
                  <a:pt x="0" y="11761704"/>
                </a:lnTo>
                <a:lnTo>
                  <a:pt x="0" y="0"/>
                </a:lnTo>
                <a:close/>
              </a:path>
            </a:pathLst>
          </a:custGeom>
          <a:blipFill>
            <a:blip r:embed="rId4">
              <a:alphaModFix amt="30000"/>
            </a:blip>
            <a:stretch>
              <a:fillRect l="0" t="0" r="0" b="0"/>
            </a:stretch>
          </a:blipFill>
        </p:spPr>
      </p:sp>
      <p:sp>
        <p:nvSpPr>
          <p:cNvPr name="AutoShape 5" id="5"/>
          <p:cNvSpPr/>
          <p:nvPr/>
        </p:nvSpPr>
        <p:spPr>
          <a:xfrm flipH="true" flipV="true">
            <a:off x="2345438" y="1565979"/>
            <a:ext cx="1632016" cy="0"/>
          </a:xfrm>
          <a:prstGeom prst="line">
            <a:avLst/>
          </a:prstGeom>
          <a:ln cap="flat" w="190500">
            <a:solidFill>
              <a:srgbClr val="ED6A3E"/>
            </a:solidFill>
            <a:prstDash val="solid"/>
            <a:headEnd type="none" len="sm" w="sm"/>
            <a:tailEnd type="none" len="sm" w="sm"/>
          </a:ln>
        </p:spPr>
      </p:sp>
      <p:sp>
        <p:nvSpPr>
          <p:cNvPr name="AutoShape 6" id="6"/>
          <p:cNvSpPr/>
          <p:nvPr/>
        </p:nvSpPr>
        <p:spPr>
          <a:xfrm>
            <a:off x="17164050" y="8810213"/>
            <a:ext cx="0" cy="1632016"/>
          </a:xfrm>
          <a:prstGeom prst="line">
            <a:avLst/>
          </a:prstGeom>
          <a:ln cap="flat" w="190500">
            <a:solidFill>
              <a:srgbClr val="ED6A3E"/>
            </a:solidFill>
            <a:prstDash val="solid"/>
            <a:headEnd type="none" len="sm" w="sm"/>
            <a:tailEnd type="none" len="sm" w="sm"/>
          </a:ln>
        </p:spPr>
      </p:sp>
      <p:sp>
        <p:nvSpPr>
          <p:cNvPr name="Freeform 7" id="7"/>
          <p:cNvSpPr/>
          <p:nvPr/>
        </p:nvSpPr>
        <p:spPr>
          <a:xfrm flipH="false" flipV="false" rot="0">
            <a:off x="1028700" y="8675605"/>
            <a:ext cx="1908812" cy="950616"/>
          </a:xfrm>
          <a:custGeom>
            <a:avLst/>
            <a:gdLst/>
            <a:ahLst/>
            <a:cxnLst/>
            <a:rect r="r" b="b" t="t" l="l"/>
            <a:pathLst>
              <a:path h="950616" w="1908812">
                <a:moveTo>
                  <a:pt x="0" y="0"/>
                </a:moveTo>
                <a:lnTo>
                  <a:pt x="1908812" y="0"/>
                </a:lnTo>
                <a:lnTo>
                  <a:pt x="1908812" y="950616"/>
                </a:lnTo>
                <a:lnTo>
                  <a:pt x="0" y="950616"/>
                </a:lnTo>
                <a:lnTo>
                  <a:pt x="0" y="0"/>
                </a:lnTo>
                <a:close/>
              </a:path>
            </a:pathLst>
          </a:custGeom>
          <a:blipFill>
            <a:blip r:embed="rId5"/>
            <a:stretch>
              <a:fillRect l="-5558" t="-63782" r="-4764" b="-57743"/>
            </a:stretch>
          </a:blipFill>
        </p:spPr>
      </p:sp>
      <p:sp>
        <p:nvSpPr>
          <p:cNvPr name="Freeform 8" id="8"/>
          <p:cNvSpPr/>
          <p:nvPr/>
        </p:nvSpPr>
        <p:spPr>
          <a:xfrm flipH="false" flipV="false" rot="0">
            <a:off x="13185250" y="1054364"/>
            <a:ext cx="3445208" cy="666388"/>
          </a:xfrm>
          <a:custGeom>
            <a:avLst/>
            <a:gdLst/>
            <a:ahLst/>
            <a:cxnLst/>
            <a:rect r="r" b="b" t="t" l="l"/>
            <a:pathLst>
              <a:path h="666388" w="3445208">
                <a:moveTo>
                  <a:pt x="0" y="0"/>
                </a:moveTo>
                <a:lnTo>
                  <a:pt x="3445208" y="0"/>
                </a:lnTo>
                <a:lnTo>
                  <a:pt x="3445208" y="666387"/>
                </a:lnTo>
                <a:lnTo>
                  <a:pt x="0" y="666387"/>
                </a:lnTo>
                <a:lnTo>
                  <a:pt x="0" y="0"/>
                </a:lnTo>
                <a:close/>
              </a:path>
            </a:pathLst>
          </a:custGeom>
          <a:blipFill>
            <a:blip r:embed="rId6"/>
            <a:stretch>
              <a:fillRect l="0" t="-207333" r="0" b="-209663"/>
            </a:stretch>
          </a:blipFill>
        </p:spPr>
      </p:sp>
      <p:sp>
        <p:nvSpPr>
          <p:cNvPr name="TextBox 9" id="9"/>
          <p:cNvSpPr txBox="true"/>
          <p:nvPr/>
        </p:nvSpPr>
        <p:spPr>
          <a:xfrm rot="0">
            <a:off x="2345438" y="2973851"/>
            <a:ext cx="14913862" cy="5180964"/>
          </a:xfrm>
          <a:prstGeom prst="rect">
            <a:avLst/>
          </a:prstGeom>
        </p:spPr>
        <p:txBody>
          <a:bodyPr anchor="t" rtlCol="false" tIns="0" lIns="0" bIns="0" rIns="0">
            <a:spAutoFit/>
          </a:bodyPr>
          <a:lstStyle/>
          <a:p>
            <a:pPr algn="l">
              <a:lnSpc>
                <a:spcPts val="19579"/>
              </a:lnSpc>
            </a:pPr>
            <a:r>
              <a:rPr lang="en-US" sz="21999">
                <a:solidFill>
                  <a:srgbClr val="1414B7"/>
                </a:solidFill>
                <a:latin typeface="DM Sans Bold Italics"/>
                <a:ea typeface="DM Sans Bold Italics"/>
                <a:cs typeface="DM Sans Bold Italics"/>
                <a:sym typeface="DM Sans Bold Italics"/>
              </a:rPr>
              <a:t>Thank</a:t>
            </a:r>
          </a:p>
          <a:p>
            <a:pPr algn="l">
              <a:lnSpc>
                <a:spcPts val="19579"/>
              </a:lnSpc>
            </a:pPr>
            <a:r>
              <a:rPr lang="en-US" sz="21999">
                <a:solidFill>
                  <a:srgbClr val="1414B7"/>
                </a:solidFill>
                <a:latin typeface="DM Sans Bold Italics"/>
                <a:ea typeface="DM Sans Bold Italics"/>
                <a:cs typeface="DM Sans Bold Italics"/>
                <a:sym typeface="DM Sans Bold Italics"/>
              </a:rPr>
              <a:t>You!</a:t>
            </a:r>
          </a:p>
        </p:txBody>
      </p:sp>
      <p:grpSp>
        <p:nvGrpSpPr>
          <p:cNvPr name="Group 10" id="10"/>
          <p:cNvGrpSpPr/>
          <p:nvPr/>
        </p:nvGrpSpPr>
        <p:grpSpPr>
          <a:xfrm rot="0">
            <a:off x="9144000" y="8874165"/>
            <a:ext cx="7486458" cy="553496"/>
            <a:chOff x="0" y="0"/>
            <a:chExt cx="9981944" cy="737995"/>
          </a:xfrm>
        </p:grpSpPr>
        <p:sp>
          <p:nvSpPr>
            <p:cNvPr name="Freeform 11" id="11"/>
            <p:cNvSpPr/>
            <p:nvPr/>
          </p:nvSpPr>
          <p:spPr>
            <a:xfrm flipH="false" flipV="false" rot="0">
              <a:off x="0" y="39425"/>
              <a:ext cx="633744" cy="633744"/>
            </a:xfrm>
            <a:custGeom>
              <a:avLst/>
              <a:gdLst/>
              <a:ahLst/>
              <a:cxnLst/>
              <a:rect r="r" b="b" t="t" l="l"/>
              <a:pathLst>
                <a:path h="633744" w="633744">
                  <a:moveTo>
                    <a:pt x="0" y="0"/>
                  </a:moveTo>
                  <a:lnTo>
                    <a:pt x="633744" y="0"/>
                  </a:lnTo>
                  <a:lnTo>
                    <a:pt x="633744" y="633744"/>
                  </a:lnTo>
                  <a:lnTo>
                    <a:pt x="0" y="63374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2" id="12"/>
            <p:cNvSpPr txBox="true"/>
            <p:nvPr/>
          </p:nvSpPr>
          <p:spPr>
            <a:xfrm rot="0">
              <a:off x="8062761" y="135106"/>
              <a:ext cx="1919183"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rahasyae</a:t>
              </a:r>
            </a:p>
          </p:txBody>
        </p:sp>
        <p:sp>
          <p:nvSpPr>
            <p:cNvPr name="TextBox 13" id="13"/>
            <p:cNvSpPr txBox="true"/>
            <p:nvPr/>
          </p:nvSpPr>
          <p:spPr>
            <a:xfrm rot="0">
              <a:off x="836944" y="135106"/>
              <a:ext cx="5887829" cy="470958"/>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Rahmad Hadi Syafra Demora</a:t>
              </a:r>
            </a:p>
          </p:txBody>
        </p:sp>
        <p:sp>
          <p:nvSpPr>
            <p:cNvPr name="Freeform 14" id="14"/>
            <p:cNvSpPr/>
            <p:nvPr/>
          </p:nvSpPr>
          <p:spPr>
            <a:xfrm flipH="false" flipV="false" rot="0">
              <a:off x="7134267" y="0"/>
              <a:ext cx="737995" cy="737995"/>
            </a:xfrm>
            <a:custGeom>
              <a:avLst/>
              <a:gdLst/>
              <a:ahLst/>
              <a:cxnLst/>
              <a:rect r="r" b="b" t="t" l="l"/>
              <a:pathLst>
                <a:path h="737995" w="737995">
                  <a:moveTo>
                    <a:pt x="0" y="0"/>
                  </a:moveTo>
                  <a:lnTo>
                    <a:pt x="737994" y="0"/>
                  </a:lnTo>
                  <a:lnTo>
                    <a:pt x="737994" y="737995"/>
                  </a:lnTo>
                  <a:lnTo>
                    <a:pt x="0" y="737995"/>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H="true" flipV="true">
            <a:off x="1541263" y="4091105"/>
            <a:ext cx="0" cy="3173959"/>
          </a:xfrm>
          <a:prstGeom prst="line">
            <a:avLst/>
          </a:prstGeom>
          <a:ln cap="flat" w="190500">
            <a:solidFill>
              <a:srgbClr val="ED6A3E"/>
            </a:solidFill>
            <a:prstDash val="solid"/>
            <a:headEnd type="none" len="sm" w="sm"/>
            <a:tailEnd type="none" len="sm" w="sm"/>
          </a:ln>
        </p:spPr>
      </p:sp>
      <p:grpSp>
        <p:nvGrpSpPr>
          <p:cNvPr name="Group 3" id="3"/>
          <p:cNvGrpSpPr/>
          <p:nvPr/>
        </p:nvGrpSpPr>
        <p:grpSpPr>
          <a:xfrm rot="0">
            <a:off x="10815026" y="1028700"/>
            <a:ext cx="6444274" cy="8229600"/>
            <a:chOff x="0" y="0"/>
            <a:chExt cx="8592365" cy="10972800"/>
          </a:xfrm>
        </p:grpSpPr>
        <p:pic>
          <p:nvPicPr>
            <p:cNvPr name="Picture 4" id="4"/>
            <p:cNvPicPr>
              <a:picLocks noChangeAspect="true"/>
            </p:cNvPicPr>
            <p:nvPr/>
          </p:nvPicPr>
          <p:blipFill>
            <a:blip r:embed="rId2"/>
            <a:srcRect l="9560" t="0" r="39184" b="0"/>
            <a:stretch>
              <a:fillRect/>
            </a:stretch>
          </p:blipFill>
          <p:spPr>
            <a:xfrm flipH="false" flipV="false">
              <a:off x="0" y="0"/>
              <a:ext cx="8592365" cy="10972800"/>
            </a:xfrm>
            <a:prstGeom prst="rect">
              <a:avLst/>
            </a:prstGeom>
          </p:spPr>
        </p:pic>
      </p:grpSp>
      <p:sp>
        <p:nvSpPr>
          <p:cNvPr name="AutoShape 5" id="5"/>
          <p:cNvSpPr/>
          <p:nvPr/>
        </p:nvSpPr>
        <p:spPr>
          <a:xfrm flipV="true">
            <a:off x="1028700" y="1343025"/>
            <a:ext cx="1006565" cy="0"/>
          </a:xfrm>
          <a:prstGeom prst="line">
            <a:avLst/>
          </a:prstGeom>
          <a:ln cap="flat" w="190500">
            <a:solidFill>
              <a:srgbClr val="1414B7"/>
            </a:solidFill>
            <a:prstDash val="solid"/>
            <a:headEnd type="none" len="sm" w="sm"/>
            <a:tailEnd type="none" len="sm" w="sm"/>
          </a:ln>
        </p:spPr>
      </p:sp>
      <p:sp>
        <p:nvSpPr>
          <p:cNvPr name="TextBox 6" id="6"/>
          <p:cNvSpPr txBox="true"/>
          <p:nvPr/>
        </p:nvSpPr>
        <p:spPr>
          <a:xfrm rot="0">
            <a:off x="895316" y="7817514"/>
            <a:ext cx="9302074" cy="1767078"/>
          </a:xfrm>
          <a:prstGeom prst="rect">
            <a:avLst/>
          </a:prstGeom>
        </p:spPr>
        <p:txBody>
          <a:bodyPr anchor="t" rtlCol="false" tIns="0" lIns="0" bIns="0" rIns="0">
            <a:spAutoFit/>
          </a:bodyPr>
          <a:lstStyle/>
          <a:p>
            <a:pPr algn="l">
              <a:lnSpc>
                <a:spcPts val="12816"/>
              </a:lnSpc>
            </a:pPr>
            <a:r>
              <a:rPr lang="en-US" sz="14400">
                <a:solidFill>
                  <a:srgbClr val="1414B7"/>
                </a:solidFill>
                <a:latin typeface="DM Sans Bold"/>
                <a:ea typeface="DM Sans Bold"/>
                <a:cs typeface="DM Sans Bold"/>
                <a:sym typeface="DM Sans Bold"/>
              </a:rPr>
              <a:t>Syarah</a:t>
            </a:r>
          </a:p>
        </p:txBody>
      </p:sp>
      <p:sp>
        <p:nvSpPr>
          <p:cNvPr name="TextBox 7" id="7"/>
          <p:cNvSpPr txBox="true"/>
          <p:nvPr/>
        </p:nvSpPr>
        <p:spPr>
          <a:xfrm rot="0">
            <a:off x="1928811" y="4534564"/>
            <a:ext cx="7401965" cy="2730500"/>
          </a:xfrm>
          <a:prstGeom prst="rect">
            <a:avLst/>
          </a:prstGeom>
        </p:spPr>
        <p:txBody>
          <a:bodyPr anchor="t" rtlCol="false" tIns="0" lIns="0" bIns="0" rIns="0">
            <a:spAutoFit/>
          </a:bodyPr>
          <a:lstStyle/>
          <a:p>
            <a:pPr algn="l" marL="0" indent="0" lvl="0">
              <a:lnSpc>
                <a:spcPts val="3099"/>
              </a:lnSpc>
            </a:pPr>
            <a:r>
              <a:rPr lang="en-US" sz="2499">
                <a:solidFill>
                  <a:srgbClr val="433833"/>
                </a:solidFill>
                <a:latin typeface="DM Sans"/>
                <a:ea typeface="DM Sans"/>
                <a:cs typeface="DM Sans"/>
                <a:sym typeface="DM Sans"/>
              </a:rPr>
              <a:t>Syarah is a Saudi Arabian company specializing in </a:t>
            </a:r>
            <a:r>
              <a:rPr lang="en-US" sz="2499">
                <a:solidFill>
                  <a:srgbClr val="433833"/>
                </a:solidFill>
                <a:latin typeface="DM Sans Bold"/>
                <a:ea typeface="DM Sans Bold"/>
                <a:cs typeface="DM Sans Bold"/>
                <a:sym typeface="DM Sans Bold"/>
              </a:rPr>
              <a:t>selling guaranteed used and new cars online</a:t>
            </a:r>
            <a:r>
              <a:rPr lang="en-US" sz="2499">
                <a:solidFill>
                  <a:srgbClr val="433833"/>
                </a:solidFill>
                <a:latin typeface="DM Sans"/>
                <a:ea typeface="DM Sans"/>
                <a:cs typeface="DM Sans"/>
                <a:sym typeface="DM Sans"/>
              </a:rPr>
              <a:t>, specialize on selling used cars from </a:t>
            </a:r>
            <a:r>
              <a:rPr lang="en-US" sz="2499">
                <a:solidFill>
                  <a:srgbClr val="433833"/>
                </a:solidFill>
                <a:latin typeface="DM Sans Bold"/>
                <a:ea typeface="DM Sans Bold"/>
                <a:cs typeface="DM Sans Bold"/>
                <a:sym typeface="DM Sans Bold"/>
              </a:rPr>
              <a:t>relatively recent or modern years of manufactur</a:t>
            </a:r>
            <a:r>
              <a:rPr lang="en-US" sz="2499">
                <a:solidFill>
                  <a:srgbClr val="433833"/>
                </a:solidFill>
                <a:latin typeface="DM Sans"/>
                <a:ea typeface="DM Sans"/>
                <a:cs typeface="DM Sans"/>
                <a:sym typeface="DM Sans"/>
              </a:rPr>
              <a:t>e.  offering a seamless and convenient buying experience with home delivery and comprehensive warranties.</a:t>
            </a:r>
          </a:p>
        </p:txBody>
      </p:sp>
      <p:sp>
        <p:nvSpPr>
          <p:cNvPr name="TextBox 8" id="8"/>
          <p:cNvSpPr txBox="true"/>
          <p:nvPr/>
        </p:nvSpPr>
        <p:spPr>
          <a:xfrm rot="0">
            <a:off x="7214840" y="8532934"/>
            <a:ext cx="1540475" cy="727947"/>
          </a:xfrm>
          <a:prstGeom prst="rect">
            <a:avLst/>
          </a:prstGeom>
        </p:spPr>
        <p:txBody>
          <a:bodyPr anchor="t" rtlCol="false" tIns="0" lIns="0" bIns="0" rIns="0">
            <a:spAutoFit/>
          </a:bodyPr>
          <a:lstStyle/>
          <a:p>
            <a:pPr algn="l">
              <a:lnSpc>
                <a:spcPts val="5259"/>
              </a:lnSpc>
            </a:pPr>
            <a:r>
              <a:rPr lang="en-US" sz="5909">
                <a:solidFill>
                  <a:srgbClr val="000000"/>
                </a:solidFill>
                <a:latin typeface="DM Sans Italics"/>
                <a:ea typeface="DM Sans Italics"/>
                <a:cs typeface="DM Sans Italics"/>
                <a:sym typeface="DM Sans Italics"/>
              </a:rPr>
              <a:t>cars</a:t>
            </a:r>
          </a:p>
        </p:txBody>
      </p:sp>
      <p:sp>
        <p:nvSpPr>
          <p:cNvPr name="TextBox 9" id="9"/>
          <p:cNvSpPr txBox="true"/>
          <p:nvPr/>
        </p:nvSpPr>
        <p:spPr>
          <a:xfrm rot="0">
            <a:off x="1028700" y="689864"/>
            <a:ext cx="2437786" cy="338836"/>
          </a:xfrm>
          <a:prstGeom prst="rect">
            <a:avLst/>
          </a:prstGeom>
        </p:spPr>
        <p:txBody>
          <a:bodyPr anchor="t" rtlCol="false" tIns="0" lIns="0" bIns="0" rIns="0">
            <a:spAutoFit/>
          </a:bodyPr>
          <a:lstStyle/>
          <a:p>
            <a:pPr algn="l">
              <a:lnSpc>
                <a:spcPts val="2491"/>
              </a:lnSpc>
            </a:pPr>
            <a:r>
              <a:rPr lang="en-US" sz="2799">
                <a:solidFill>
                  <a:srgbClr val="1414B7"/>
                </a:solidFill>
                <a:latin typeface="DM Sans Bold"/>
                <a:ea typeface="DM Sans Bold"/>
                <a:cs typeface="DM Sans Bold"/>
                <a:sym typeface="DM Sans Bold"/>
              </a:rPr>
              <a:t>1 / Business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flipV="true">
            <a:off x="1028700" y="1123950"/>
            <a:ext cx="1006565" cy="0"/>
          </a:xfrm>
          <a:prstGeom prst="line">
            <a:avLst/>
          </a:prstGeom>
          <a:ln cap="flat" w="190500">
            <a:solidFill>
              <a:srgbClr val="1414B7"/>
            </a:solidFill>
            <a:prstDash val="solid"/>
            <a:headEnd type="none" len="sm" w="sm"/>
            <a:tailEnd type="none" len="sm" w="sm"/>
          </a:ln>
        </p:spPr>
      </p:sp>
      <p:sp>
        <p:nvSpPr>
          <p:cNvPr name="Freeform 3" id="3"/>
          <p:cNvSpPr/>
          <p:nvPr/>
        </p:nvSpPr>
        <p:spPr>
          <a:xfrm flipH="false" flipV="false" rot="0">
            <a:off x="10310211" y="2292875"/>
            <a:ext cx="10382915" cy="9630153"/>
          </a:xfrm>
          <a:custGeom>
            <a:avLst/>
            <a:gdLst/>
            <a:ahLst/>
            <a:cxnLst/>
            <a:rect r="r" b="b" t="t" l="l"/>
            <a:pathLst>
              <a:path h="9630153" w="10382915">
                <a:moveTo>
                  <a:pt x="0" y="0"/>
                </a:moveTo>
                <a:lnTo>
                  <a:pt x="10382914" y="0"/>
                </a:lnTo>
                <a:lnTo>
                  <a:pt x="10382914" y="9630153"/>
                </a:lnTo>
                <a:lnTo>
                  <a:pt x="0" y="9630153"/>
                </a:lnTo>
                <a:lnTo>
                  <a:pt x="0" y="0"/>
                </a:lnTo>
                <a:close/>
              </a:path>
            </a:pathLst>
          </a:custGeom>
          <a:blipFill>
            <a:blip r:embed="rId2">
              <a:alphaModFix amt="25000"/>
            </a:blip>
            <a:stretch>
              <a:fillRect l="0" t="0" r="0" b="0"/>
            </a:stretch>
          </a:blipFill>
        </p:spPr>
      </p:sp>
      <p:grpSp>
        <p:nvGrpSpPr>
          <p:cNvPr name="Group 4" id="4"/>
          <p:cNvGrpSpPr/>
          <p:nvPr/>
        </p:nvGrpSpPr>
        <p:grpSpPr>
          <a:xfrm rot="0">
            <a:off x="2175406" y="1758601"/>
            <a:ext cx="13634856" cy="6390552"/>
            <a:chOff x="0" y="0"/>
            <a:chExt cx="18179808" cy="8520735"/>
          </a:xfrm>
        </p:grpSpPr>
        <p:sp>
          <p:nvSpPr>
            <p:cNvPr name="TextBox 5" id="5"/>
            <p:cNvSpPr txBox="true"/>
            <p:nvPr/>
          </p:nvSpPr>
          <p:spPr>
            <a:xfrm rot="0">
              <a:off x="0" y="5441598"/>
              <a:ext cx="18179808" cy="2106930"/>
            </a:xfrm>
            <a:prstGeom prst="rect">
              <a:avLst/>
            </a:prstGeom>
          </p:spPr>
          <p:txBody>
            <a:bodyPr anchor="t" rtlCol="false" tIns="0" lIns="0" bIns="0" rIns="0">
              <a:spAutoFit/>
            </a:bodyPr>
            <a:lstStyle/>
            <a:p>
              <a:pPr algn="ctr">
                <a:lnSpc>
                  <a:spcPts val="4140"/>
                </a:lnSpc>
              </a:pPr>
              <a:r>
                <a:rPr lang="en-US" sz="3600">
                  <a:solidFill>
                    <a:srgbClr val="000000"/>
                  </a:solidFill>
                  <a:latin typeface="DM Sans Italics"/>
                  <a:ea typeface="DM Sans Italics"/>
                  <a:cs typeface="DM Sans Italics"/>
                  <a:sym typeface="DM Sans Italics"/>
                </a:rPr>
                <a:t>“</a:t>
              </a:r>
              <a:r>
                <a:rPr lang="en-US" sz="3600">
                  <a:solidFill>
                    <a:srgbClr val="1414B7"/>
                  </a:solidFill>
                  <a:latin typeface="DM Sans Bold Italics"/>
                  <a:ea typeface="DM Sans Bold Italics"/>
                  <a:cs typeface="DM Sans Bold Italics"/>
                  <a:sym typeface="DM Sans Bold Italics"/>
                </a:rPr>
                <a:t>Buy your car</a:t>
              </a:r>
              <a:r>
                <a:rPr lang="en-US" sz="3600">
                  <a:solidFill>
                    <a:srgbClr val="000000"/>
                  </a:solidFill>
                  <a:latin typeface="DM Sans Italics"/>
                  <a:ea typeface="DM Sans Italics"/>
                  <a:cs typeface="DM Sans Italics"/>
                  <a:sym typeface="DM Sans Italics"/>
                </a:rPr>
                <a:t> with confidence anywhere in Saudi Arabia. Wide selection of new and used cars. Our used cars are </a:t>
              </a:r>
              <a:r>
                <a:rPr lang="en-US" sz="3600">
                  <a:solidFill>
                    <a:srgbClr val="1414B7"/>
                  </a:solidFill>
                  <a:latin typeface="DM Sans Bold Italics"/>
                  <a:ea typeface="DM Sans Bold Italics"/>
                  <a:cs typeface="DM Sans Bold Italics"/>
                  <a:sym typeface="DM Sans Bold Italics"/>
                </a:rPr>
                <a:t>inspected &amp; guaranteed</a:t>
              </a:r>
              <a:r>
                <a:rPr lang="en-US" sz="3600">
                  <a:solidFill>
                    <a:srgbClr val="000000"/>
                  </a:solidFill>
                  <a:latin typeface="DM Sans Italics"/>
                  <a:ea typeface="DM Sans Italics"/>
                  <a:cs typeface="DM Sans Italics"/>
                  <a:sym typeface="DM Sans Italics"/>
                </a:rPr>
                <a:t> with a 10-day refund guarantee.”</a:t>
              </a:r>
            </a:p>
          </p:txBody>
        </p:sp>
        <p:sp>
          <p:nvSpPr>
            <p:cNvPr name="TextBox 6" id="6"/>
            <p:cNvSpPr txBox="true"/>
            <p:nvPr/>
          </p:nvSpPr>
          <p:spPr>
            <a:xfrm rot="0">
              <a:off x="0" y="7810805"/>
              <a:ext cx="18179808" cy="709930"/>
            </a:xfrm>
            <a:prstGeom prst="rect">
              <a:avLst/>
            </a:prstGeom>
          </p:spPr>
          <p:txBody>
            <a:bodyPr anchor="t" rtlCol="false" tIns="0" lIns="0" bIns="0" rIns="0">
              <a:spAutoFit/>
            </a:bodyPr>
            <a:lstStyle/>
            <a:p>
              <a:pPr algn="ctr">
                <a:lnSpc>
                  <a:spcPts val="4140"/>
                </a:lnSpc>
              </a:pPr>
              <a:r>
                <a:rPr lang="en-US" sz="3600">
                  <a:solidFill>
                    <a:srgbClr val="1414B7"/>
                  </a:solidFill>
                  <a:latin typeface="DM Sans Bold Italics"/>
                  <a:ea typeface="DM Sans Bold Italics"/>
                  <a:cs typeface="DM Sans Bold Italics"/>
                  <a:sym typeface="DM Sans Bold Italics"/>
                </a:rPr>
                <a:t>Syarah Cars - Saudi Arabia</a:t>
              </a:r>
            </a:p>
          </p:txBody>
        </p:sp>
        <p:sp>
          <p:nvSpPr>
            <p:cNvPr name="Freeform 7" id="7"/>
            <p:cNvSpPr/>
            <p:nvPr/>
          </p:nvSpPr>
          <p:spPr>
            <a:xfrm flipH="false" flipV="false" rot="0">
              <a:off x="3755904" y="0"/>
              <a:ext cx="11071109" cy="5930703"/>
            </a:xfrm>
            <a:custGeom>
              <a:avLst/>
              <a:gdLst/>
              <a:ahLst/>
              <a:cxnLst/>
              <a:rect r="r" b="b" t="t" l="l"/>
              <a:pathLst>
                <a:path h="5930703" w="11071109">
                  <a:moveTo>
                    <a:pt x="0" y="0"/>
                  </a:moveTo>
                  <a:lnTo>
                    <a:pt x="11071109" y="0"/>
                  </a:lnTo>
                  <a:lnTo>
                    <a:pt x="11071109" y="5930703"/>
                  </a:lnTo>
                  <a:lnTo>
                    <a:pt x="0" y="5930703"/>
                  </a:lnTo>
                  <a:lnTo>
                    <a:pt x="0" y="0"/>
                  </a:lnTo>
                  <a:close/>
                </a:path>
              </a:pathLst>
            </a:custGeom>
            <a:blipFill>
              <a:blip r:embed="rId3"/>
              <a:stretch>
                <a:fillRect l="-5306" t="-56599" r="0" b="-39979"/>
              </a:stretch>
            </a:blipFill>
          </p:spPr>
        </p:sp>
      </p:grpSp>
      <p:sp>
        <p:nvSpPr>
          <p:cNvPr name="Freeform 8" id="8"/>
          <p:cNvSpPr/>
          <p:nvPr/>
        </p:nvSpPr>
        <p:spPr>
          <a:xfrm flipH="false" flipV="false" rot="8819277">
            <a:off x="-5522772" y="240357"/>
            <a:ext cx="14139403" cy="11558962"/>
          </a:xfrm>
          <a:custGeom>
            <a:avLst/>
            <a:gdLst/>
            <a:ahLst/>
            <a:cxnLst/>
            <a:rect r="r" b="b" t="t" l="l"/>
            <a:pathLst>
              <a:path h="11558962" w="14139403">
                <a:moveTo>
                  <a:pt x="0" y="0"/>
                </a:moveTo>
                <a:lnTo>
                  <a:pt x="14139404" y="0"/>
                </a:lnTo>
                <a:lnTo>
                  <a:pt x="14139404" y="11558962"/>
                </a:lnTo>
                <a:lnTo>
                  <a:pt x="0" y="11558962"/>
                </a:lnTo>
                <a:lnTo>
                  <a:pt x="0" y="0"/>
                </a:lnTo>
                <a:close/>
              </a:path>
            </a:pathLst>
          </a:custGeom>
          <a:blipFill>
            <a:blip r:embed="rId4">
              <a:alphaModFix amt="30000"/>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125576" y="6158484"/>
            <a:ext cx="0" cy="3099744"/>
          </a:xfrm>
          <a:prstGeom prst="line">
            <a:avLst/>
          </a:prstGeom>
          <a:ln cap="flat" w="190500">
            <a:solidFill>
              <a:srgbClr val="ED6A3E"/>
            </a:solidFill>
            <a:prstDash val="solid"/>
            <a:headEnd type="none" len="sm" w="sm"/>
            <a:tailEnd type="none" len="sm" w="sm"/>
          </a:ln>
        </p:spPr>
      </p:sp>
      <p:sp>
        <p:nvSpPr>
          <p:cNvPr name="AutoShape 3" id="3"/>
          <p:cNvSpPr/>
          <p:nvPr/>
        </p:nvSpPr>
        <p:spPr>
          <a:xfrm>
            <a:off x="6644860" y="765352"/>
            <a:ext cx="0" cy="1006565"/>
          </a:xfrm>
          <a:prstGeom prst="line">
            <a:avLst/>
          </a:prstGeom>
          <a:ln cap="flat" w="190500">
            <a:solidFill>
              <a:srgbClr val="ED6A3E"/>
            </a:solidFill>
            <a:prstDash val="solid"/>
            <a:headEnd type="none" len="sm" w="sm"/>
            <a:tailEnd type="none" len="sm" w="sm"/>
          </a:ln>
        </p:spPr>
      </p:sp>
      <p:sp>
        <p:nvSpPr>
          <p:cNvPr name="AutoShape 4" id="4"/>
          <p:cNvSpPr/>
          <p:nvPr/>
        </p:nvSpPr>
        <p:spPr>
          <a:xfrm>
            <a:off x="1220826" y="765352"/>
            <a:ext cx="0" cy="1006565"/>
          </a:xfrm>
          <a:prstGeom prst="line">
            <a:avLst/>
          </a:prstGeom>
          <a:ln cap="flat" w="190500">
            <a:solidFill>
              <a:srgbClr val="ED6A3E"/>
            </a:solidFill>
            <a:prstDash val="solid"/>
            <a:headEnd type="none" len="sm" w="sm"/>
            <a:tailEnd type="none" len="sm" w="sm"/>
          </a:ln>
        </p:spPr>
      </p:sp>
      <p:sp>
        <p:nvSpPr>
          <p:cNvPr name="AutoShape 5" id="5"/>
          <p:cNvSpPr/>
          <p:nvPr/>
        </p:nvSpPr>
        <p:spPr>
          <a:xfrm>
            <a:off x="12121910" y="765352"/>
            <a:ext cx="0" cy="1006565"/>
          </a:xfrm>
          <a:prstGeom prst="line">
            <a:avLst/>
          </a:prstGeom>
          <a:ln cap="flat" w="190500">
            <a:solidFill>
              <a:srgbClr val="ED6A3E"/>
            </a:solidFill>
            <a:prstDash val="solid"/>
            <a:headEnd type="none" len="sm" w="sm"/>
            <a:tailEnd type="none" len="sm" w="sm"/>
          </a:ln>
        </p:spPr>
      </p:sp>
      <p:sp>
        <p:nvSpPr>
          <p:cNvPr name="TextBox 6" id="6"/>
          <p:cNvSpPr txBox="true"/>
          <p:nvPr/>
        </p:nvSpPr>
        <p:spPr>
          <a:xfrm rot="0">
            <a:off x="1645077" y="1092468"/>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MISSION AND GOALS</a:t>
            </a:r>
          </a:p>
        </p:txBody>
      </p:sp>
      <p:sp>
        <p:nvSpPr>
          <p:cNvPr name="TextBox 7" id="7"/>
          <p:cNvSpPr txBox="true"/>
          <p:nvPr/>
        </p:nvSpPr>
        <p:spPr>
          <a:xfrm rot="0">
            <a:off x="1645077" y="2145858"/>
            <a:ext cx="4505500" cy="267970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To </a:t>
            </a:r>
            <a:r>
              <a:rPr lang="en-US" sz="2499">
                <a:solidFill>
                  <a:srgbClr val="433833"/>
                </a:solidFill>
                <a:latin typeface="DM Sans Bold"/>
                <a:ea typeface="DM Sans Bold"/>
                <a:cs typeface="DM Sans Bold"/>
                <a:sym typeface="DM Sans Bold"/>
              </a:rPr>
              <a:t>modernize the used car market</a:t>
            </a:r>
            <a:r>
              <a:rPr lang="en-US" sz="2499">
                <a:solidFill>
                  <a:srgbClr val="433833"/>
                </a:solidFill>
                <a:latin typeface="DM Sans"/>
                <a:ea typeface="DM Sans"/>
                <a:cs typeface="DM Sans"/>
                <a:sym typeface="DM Sans"/>
              </a:rPr>
              <a:t> in Saudi Arabia by providing transparent, reliable, and high-quality services, including car evaluations, maintenance, and repair services.</a:t>
            </a:r>
          </a:p>
          <a:p>
            <a:pPr algn="l">
              <a:lnSpc>
                <a:spcPts val="2674"/>
              </a:lnSpc>
            </a:pPr>
          </a:p>
        </p:txBody>
      </p:sp>
      <p:sp>
        <p:nvSpPr>
          <p:cNvPr name="TextBox 8" id="8"/>
          <p:cNvSpPr txBox="true"/>
          <p:nvPr/>
        </p:nvSpPr>
        <p:spPr>
          <a:xfrm rot="0">
            <a:off x="7121110" y="2145858"/>
            <a:ext cx="4505500" cy="167957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Secured significant </a:t>
            </a:r>
            <a:r>
              <a:rPr lang="en-US" sz="2499">
                <a:solidFill>
                  <a:srgbClr val="433833"/>
                </a:solidFill>
                <a:latin typeface="DM Sans Bold"/>
                <a:ea typeface="DM Sans Bold"/>
                <a:cs typeface="DM Sans Bold"/>
                <a:sym typeface="DM Sans Bold"/>
              </a:rPr>
              <a:t>investments</a:t>
            </a:r>
            <a:r>
              <a:rPr lang="en-US" sz="2499">
                <a:solidFill>
                  <a:srgbClr val="433833"/>
                </a:solidFill>
                <a:latin typeface="DM Sans"/>
                <a:ea typeface="DM Sans"/>
                <a:cs typeface="DM Sans"/>
                <a:sym typeface="DM Sans"/>
              </a:rPr>
              <a:t>, 7.5 million SAR in 2018 and 20 million USD in 2021.</a:t>
            </a:r>
          </a:p>
          <a:p>
            <a:pPr algn="l">
              <a:lnSpc>
                <a:spcPts val="2674"/>
              </a:lnSpc>
            </a:pPr>
          </a:p>
        </p:txBody>
      </p:sp>
      <p:sp>
        <p:nvSpPr>
          <p:cNvPr name="TextBox 9" id="9"/>
          <p:cNvSpPr txBox="true"/>
          <p:nvPr/>
        </p:nvSpPr>
        <p:spPr>
          <a:xfrm rot="0">
            <a:off x="12598160" y="2145858"/>
            <a:ext cx="4505500" cy="167957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The most promising company</a:t>
            </a:r>
            <a:r>
              <a:rPr lang="en-US" sz="2499">
                <a:solidFill>
                  <a:srgbClr val="433833"/>
                </a:solidFill>
                <a:latin typeface="DM Sans"/>
                <a:ea typeface="DM Sans"/>
                <a:cs typeface="DM Sans"/>
                <a:sym typeface="DM Sans"/>
              </a:rPr>
              <a:t> in the Middle East in 2019 and winning the Startup of the Year award in 2021.</a:t>
            </a:r>
          </a:p>
          <a:p>
            <a:pPr algn="l">
              <a:lnSpc>
                <a:spcPts val="2674"/>
              </a:lnSpc>
            </a:pPr>
          </a:p>
        </p:txBody>
      </p:sp>
      <p:sp>
        <p:nvSpPr>
          <p:cNvPr name="TextBox 10" id="10"/>
          <p:cNvSpPr txBox="true"/>
          <p:nvPr/>
        </p:nvSpPr>
        <p:spPr>
          <a:xfrm rot="0">
            <a:off x="7121110" y="1092468"/>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INVESMENT</a:t>
            </a:r>
          </a:p>
        </p:txBody>
      </p:sp>
      <p:sp>
        <p:nvSpPr>
          <p:cNvPr name="TextBox 11" id="11"/>
          <p:cNvSpPr txBox="true"/>
          <p:nvPr/>
        </p:nvSpPr>
        <p:spPr>
          <a:xfrm rot="0">
            <a:off x="12598160" y="1092468"/>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AWARDS AND RECOGNITION</a:t>
            </a:r>
          </a:p>
        </p:txBody>
      </p:sp>
      <p:sp>
        <p:nvSpPr>
          <p:cNvPr name="Freeform 12" id="12"/>
          <p:cNvSpPr/>
          <p:nvPr/>
        </p:nvSpPr>
        <p:spPr>
          <a:xfrm flipH="false" flipV="false" rot="0">
            <a:off x="12055235" y="3693785"/>
            <a:ext cx="10035418" cy="9307850"/>
          </a:xfrm>
          <a:custGeom>
            <a:avLst/>
            <a:gdLst/>
            <a:ahLst/>
            <a:cxnLst/>
            <a:rect r="r" b="b" t="t" l="l"/>
            <a:pathLst>
              <a:path h="9307850" w="10035418">
                <a:moveTo>
                  <a:pt x="0" y="0"/>
                </a:moveTo>
                <a:lnTo>
                  <a:pt x="10035418" y="0"/>
                </a:lnTo>
                <a:lnTo>
                  <a:pt x="10035418" y="9307850"/>
                </a:lnTo>
                <a:lnTo>
                  <a:pt x="0" y="9307850"/>
                </a:lnTo>
                <a:lnTo>
                  <a:pt x="0" y="0"/>
                </a:lnTo>
                <a:close/>
              </a:path>
            </a:pathLst>
          </a:custGeom>
          <a:blipFill>
            <a:blip r:embed="rId2">
              <a:alphaModFix amt="36000"/>
            </a:blip>
            <a:stretch>
              <a:fillRect l="0" t="0" r="0" b="0"/>
            </a:stretch>
          </a:blipFill>
        </p:spPr>
      </p:sp>
      <p:sp>
        <p:nvSpPr>
          <p:cNvPr name="TextBox 13" id="13"/>
          <p:cNvSpPr txBox="true"/>
          <p:nvPr/>
        </p:nvSpPr>
        <p:spPr>
          <a:xfrm rot="0">
            <a:off x="1645077" y="6529959"/>
            <a:ext cx="15487962" cy="181775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a:ea typeface="DM Sans Bold"/>
                <a:cs typeface="DM Sans Bold"/>
                <a:sym typeface="DM Sans Bold"/>
              </a:rPr>
              <a:t>used cars</a:t>
            </a:r>
          </a:p>
        </p:txBody>
      </p:sp>
      <p:sp>
        <p:nvSpPr>
          <p:cNvPr name="TextBox 14" id="14"/>
          <p:cNvSpPr txBox="true"/>
          <p:nvPr/>
        </p:nvSpPr>
        <p:spPr>
          <a:xfrm rot="0">
            <a:off x="1645077" y="8500110"/>
            <a:ext cx="4435673" cy="758190"/>
          </a:xfrm>
          <a:prstGeom prst="rect">
            <a:avLst/>
          </a:prstGeom>
        </p:spPr>
        <p:txBody>
          <a:bodyPr anchor="t" rtlCol="false" tIns="0" lIns="0" bIns="0" rIns="0">
            <a:spAutoFit/>
          </a:bodyPr>
          <a:lstStyle/>
          <a:p>
            <a:pPr algn="l">
              <a:lnSpc>
                <a:spcPts val="5580"/>
              </a:lnSpc>
            </a:pPr>
            <a:r>
              <a:rPr lang="en-US" sz="6000">
                <a:solidFill>
                  <a:srgbClr val="000000"/>
                </a:solidFill>
                <a:latin typeface="DM Sans Italics"/>
                <a:ea typeface="DM Sans Italics"/>
                <a:cs typeface="DM Sans Italics"/>
                <a:sym typeface="DM Sans Italics"/>
              </a:rPr>
              <a:t>Saudi Arabia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119053" y="3464594"/>
            <a:ext cx="0" cy="954816"/>
          </a:xfrm>
          <a:prstGeom prst="line">
            <a:avLst/>
          </a:prstGeom>
          <a:ln cap="flat" w="180975">
            <a:solidFill>
              <a:srgbClr val="ED6A3E"/>
            </a:solidFill>
            <a:prstDash val="solid"/>
            <a:headEnd type="none" len="sm" w="sm"/>
            <a:tailEnd type="none" len="sm" w="sm"/>
          </a:ln>
        </p:spPr>
      </p:sp>
      <p:grpSp>
        <p:nvGrpSpPr>
          <p:cNvPr name="Group 3" id="3"/>
          <p:cNvGrpSpPr/>
          <p:nvPr/>
        </p:nvGrpSpPr>
        <p:grpSpPr>
          <a:xfrm rot="0">
            <a:off x="1486004" y="4834188"/>
            <a:ext cx="3783850" cy="3561350"/>
            <a:chOff x="0" y="0"/>
            <a:chExt cx="5045133" cy="4748467"/>
          </a:xfrm>
        </p:grpSpPr>
        <p:pic>
          <p:nvPicPr>
            <p:cNvPr name="Picture 4" id="4"/>
            <p:cNvPicPr>
              <a:picLocks noChangeAspect="true"/>
            </p:cNvPicPr>
            <p:nvPr/>
          </p:nvPicPr>
          <p:blipFill>
            <a:blip r:embed="rId2"/>
            <a:srcRect l="14606" t="0" r="14606" b="0"/>
            <a:stretch>
              <a:fillRect/>
            </a:stretch>
          </p:blipFill>
          <p:spPr>
            <a:xfrm flipH="false" flipV="false">
              <a:off x="0" y="0"/>
              <a:ext cx="5045133" cy="4748467"/>
            </a:xfrm>
            <a:prstGeom prst="rect">
              <a:avLst/>
            </a:prstGeom>
          </p:spPr>
        </p:pic>
      </p:grpSp>
      <p:grpSp>
        <p:nvGrpSpPr>
          <p:cNvPr name="Group 5" id="5"/>
          <p:cNvGrpSpPr/>
          <p:nvPr/>
        </p:nvGrpSpPr>
        <p:grpSpPr>
          <a:xfrm rot="0">
            <a:off x="7029841" y="4791516"/>
            <a:ext cx="3783850" cy="3561350"/>
            <a:chOff x="0" y="0"/>
            <a:chExt cx="5045133" cy="4748467"/>
          </a:xfrm>
        </p:grpSpPr>
        <p:pic>
          <p:nvPicPr>
            <p:cNvPr name="Picture 6" id="6"/>
            <p:cNvPicPr>
              <a:picLocks noChangeAspect="true"/>
            </p:cNvPicPr>
            <p:nvPr/>
          </p:nvPicPr>
          <p:blipFill>
            <a:blip r:embed="rId3"/>
            <a:srcRect l="20117" t="0" r="20117" b="0"/>
            <a:stretch>
              <a:fillRect/>
            </a:stretch>
          </p:blipFill>
          <p:spPr>
            <a:xfrm flipH="false" flipV="false">
              <a:off x="0" y="0"/>
              <a:ext cx="5045133" cy="4748467"/>
            </a:xfrm>
            <a:prstGeom prst="rect">
              <a:avLst/>
            </a:prstGeom>
          </p:spPr>
        </p:pic>
      </p:grpSp>
      <p:grpSp>
        <p:nvGrpSpPr>
          <p:cNvPr name="Group 7" id="7"/>
          <p:cNvGrpSpPr/>
          <p:nvPr/>
        </p:nvGrpSpPr>
        <p:grpSpPr>
          <a:xfrm rot="0">
            <a:off x="12575816" y="4791516"/>
            <a:ext cx="3783850" cy="3561350"/>
            <a:chOff x="0" y="0"/>
            <a:chExt cx="5045133" cy="4748467"/>
          </a:xfrm>
        </p:grpSpPr>
        <p:pic>
          <p:nvPicPr>
            <p:cNvPr name="Picture 8" id="8"/>
            <p:cNvPicPr>
              <a:picLocks noChangeAspect="true"/>
            </p:cNvPicPr>
            <p:nvPr/>
          </p:nvPicPr>
          <p:blipFill>
            <a:blip r:embed="rId4"/>
            <a:srcRect l="16731" t="0" r="16731" b="0"/>
            <a:stretch>
              <a:fillRect/>
            </a:stretch>
          </p:blipFill>
          <p:spPr>
            <a:xfrm flipH="false" flipV="false">
              <a:off x="0" y="0"/>
              <a:ext cx="5045133" cy="4748467"/>
            </a:xfrm>
            <a:prstGeom prst="rect">
              <a:avLst/>
            </a:prstGeom>
          </p:spPr>
        </p:pic>
      </p:grpSp>
      <p:sp>
        <p:nvSpPr>
          <p:cNvPr name="TextBox 9" id="9"/>
          <p:cNvSpPr txBox="true"/>
          <p:nvPr/>
        </p:nvSpPr>
        <p:spPr>
          <a:xfrm rot="0">
            <a:off x="1028700" y="946327"/>
            <a:ext cx="16625217" cy="181775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Italics"/>
                <a:ea typeface="DM Sans Bold Italics"/>
                <a:cs typeface="DM Sans Bold Italics"/>
                <a:sym typeface="DM Sans Bold Italics"/>
              </a:rPr>
              <a:t>The Offers</a:t>
            </a:r>
          </a:p>
        </p:txBody>
      </p:sp>
      <p:sp>
        <p:nvSpPr>
          <p:cNvPr name="TextBox 10" id="10"/>
          <p:cNvSpPr txBox="true"/>
          <p:nvPr/>
        </p:nvSpPr>
        <p:spPr>
          <a:xfrm rot="0">
            <a:off x="1486004" y="3636675"/>
            <a:ext cx="4622936" cy="639228"/>
          </a:xfrm>
          <a:prstGeom prst="rect">
            <a:avLst/>
          </a:prstGeom>
        </p:spPr>
        <p:txBody>
          <a:bodyPr anchor="t" rtlCol="false" tIns="0" lIns="0" bIns="0" rIns="0">
            <a:spAutoFit/>
          </a:bodyPr>
          <a:lstStyle/>
          <a:p>
            <a:pPr algn="l">
              <a:lnSpc>
                <a:spcPts val="2537"/>
              </a:lnSpc>
            </a:pPr>
            <a:r>
              <a:rPr lang="en-US" sz="2371">
                <a:solidFill>
                  <a:srgbClr val="433833"/>
                </a:solidFill>
                <a:latin typeface="DM Sans Bold"/>
                <a:ea typeface="DM Sans Bold"/>
                <a:cs typeface="DM Sans Bold"/>
                <a:sym typeface="DM Sans Bold"/>
              </a:rPr>
              <a:t>COMPREHENSIVE </a:t>
            </a:r>
          </a:p>
          <a:p>
            <a:pPr algn="l">
              <a:lnSpc>
                <a:spcPts val="2537"/>
              </a:lnSpc>
            </a:pPr>
            <a:r>
              <a:rPr lang="en-US" sz="2371">
                <a:solidFill>
                  <a:srgbClr val="433833"/>
                </a:solidFill>
                <a:latin typeface="DM Sans Bold"/>
                <a:ea typeface="DM Sans Bold"/>
                <a:cs typeface="DM Sans Bold"/>
                <a:sym typeface="DM Sans Bold"/>
              </a:rPr>
              <a:t>INSPECTION</a:t>
            </a:r>
          </a:p>
        </p:txBody>
      </p:sp>
      <p:sp>
        <p:nvSpPr>
          <p:cNvPr name="TextBox 11" id="11"/>
          <p:cNvSpPr txBox="true"/>
          <p:nvPr/>
        </p:nvSpPr>
        <p:spPr>
          <a:xfrm rot="0">
            <a:off x="7029841" y="3793838"/>
            <a:ext cx="4622936" cy="324903"/>
          </a:xfrm>
          <a:prstGeom prst="rect">
            <a:avLst/>
          </a:prstGeom>
        </p:spPr>
        <p:txBody>
          <a:bodyPr anchor="t" rtlCol="false" tIns="0" lIns="0" bIns="0" rIns="0">
            <a:spAutoFit/>
          </a:bodyPr>
          <a:lstStyle/>
          <a:p>
            <a:pPr algn="l">
              <a:lnSpc>
                <a:spcPts val="2537"/>
              </a:lnSpc>
            </a:pPr>
            <a:r>
              <a:rPr lang="en-US" sz="2371">
                <a:solidFill>
                  <a:srgbClr val="433833"/>
                </a:solidFill>
                <a:latin typeface="DM Sans Bold"/>
                <a:ea typeface="DM Sans Bold"/>
                <a:cs typeface="DM Sans Bold"/>
                <a:sym typeface="DM Sans Bold"/>
              </a:rPr>
              <a:t>WARRANTY</a:t>
            </a:r>
          </a:p>
        </p:txBody>
      </p:sp>
      <p:sp>
        <p:nvSpPr>
          <p:cNvPr name="TextBox 12" id="12"/>
          <p:cNvSpPr txBox="true"/>
          <p:nvPr/>
        </p:nvSpPr>
        <p:spPr>
          <a:xfrm rot="0">
            <a:off x="12576701" y="3793838"/>
            <a:ext cx="4622936" cy="324903"/>
          </a:xfrm>
          <a:prstGeom prst="rect">
            <a:avLst/>
          </a:prstGeom>
        </p:spPr>
        <p:txBody>
          <a:bodyPr anchor="t" rtlCol="false" tIns="0" lIns="0" bIns="0" rIns="0">
            <a:spAutoFit/>
          </a:bodyPr>
          <a:lstStyle/>
          <a:p>
            <a:pPr algn="l">
              <a:lnSpc>
                <a:spcPts val="2537"/>
              </a:lnSpc>
            </a:pPr>
            <a:r>
              <a:rPr lang="en-US" sz="2371">
                <a:solidFill>
                  <a:srgbClr val="433833"/>
                </a:solidFill>
                <a:latin typeface="DM Sans Bold"/>
                <a:ea typeface="DM Sans Bold"/>
                <a:cs typeface="DM Sans Bold"/>
                <a:sym typeface="DM Sans Bold"/>
              </a:rPr>
              <a:t>RETURN POLICY</a:t>
            </a:r>
          </a:p>
        </p:txBody>
      </p:sp>
      <p:sp>
        <p:nvSpPr>
          <p:cNvPr name="TextBox 13" id="13"/>
          <p:cNvSpPr txBox="true"/>
          <p:nvPr/>
        </p:nvSpPr>
        <p:spPr>
          <a:xfrm rot="0">
            <a:off x="1486004" y="8695172"/>
            <a:ext cx="3783850" cy="953553"/>
          </a:xfrm>
          <a:prstGeom prst="rect">
            <a:avLst/>
          </a:prstGeom>
        </p:spPr>
        <p:txBody>
          <a:bodyPr anchor="t" rtlCol="false" tIns="0" lIns="0" bIns="0" rIns="0">
            <a:spAutoFit/>
          </a:bodyPr>
          <a:lstStyle/>
          <a:p>
            <a:pPr algn="l">
              <a:lnSpc>
                <a:spcPts val="2537"/>
              </a:lnSpc>
            </a:pPr>
            <a:r>
              <a:rPr lang="en-US" sz="2371">
                <a:solidFill>
                  <a:srgbClr val="433833"/>
                </a:solidFill>
                <a:latin typeface="DM Sans"/>
                <a:ea typeface="DM Sans"/>
                <a:cs typeface="DM Sans"/>
                <a:sym typeface="DM Sans"/>
              </a:rPr>
              <a:t>Used cars are inspected at over 200 points to</a:t>
            </a:r>
            <a:r>
              <a:rPr lang="en-US" sz="2371">
                <a:solidFill>
                  <a:srgbClr val="433833"/>
                </a:solidFill>
                <a:latin typeface="DM Sans Bold"/>
                <a:ea typeface="DM Sans Bold"/>
                <a:cs typeface="DM Sans Bold"/>
                <a:sym typeface="DM Sans Bold"/>
              </a:rPr>
              <a:t> ensure the quality</a:t>
            </a:r>
            <a:r>
              <a:rPr lang="en-US" sz="2371">
                <a:solidFill>
                  <a:srgbClr val="433833"/>
                </a:solidFill>
                <a:latin typeface="DM Sans"/>
                <a:ea typeface="DM Sans"/>
                <a:cs typeface="DM Sans"/>
                <a:sym typeface="DM Sans"/>
              </a:rPr>
              <a:t>.</a:t>
            </a:r>
          </a:p>
        </p:txBody>
      </p:sp>
      <p:sp>
        <p:nvSpPr>
          <p:cNvPr name="TextBox 14" id="14"/>
          <p:cNvSpPr txBox="true"/>
          <p:nvPr/>
        </p:nvSpPr>
        <p:spPr>
          <a:xfrm rot="0">
            <a:off x="7029841" y="8695172"/>
            <a:ext cx="3783850" cy="639228"/>
          </a:xfrm>
          <a:prstGeom prst="rect">
            <a:avLst/>
          </a:prstGeom>
        </p:spPr>
        <p:txBody>
          <a:bodyPr anchor="t" rtlCol="false" tIns="0" lIns="0" bIns="0" rIns="0">
            <a:spAutoFit/>
          </a:bodyPr>
          <a:lstStyle/>
          <a:p>
            <a:pPr algn="l">
              <a:lnSpc>
                <a:spcPts val="2537"/>
              </a:lnSpc>
            </a:pPr>
            <a:r>
              <a:rPr lang="en-US" sz="2371">
                <a:solidFill>
                  <a:srgbClr val="433833"/>
                </a:solidFill>
                <a:latin typeface="DM Sans"/>
                <a:ea typeface="DM Sans"/>
                <a:cs typeface="DM Sans"/>
                <a:sym typeface="DM Sans"/>
              </a:rPr>
              <a:t>Offer a </a:t>
            </a:r>
            <a:r>
              <a:rPr lang="en-US" sz="2371">
                <a:solidFill>
                  <a:srgbClr val="433833"/>
                </a:solidFill>
                <a:latin typeface="DM Sans Bold"/>
                <a:ea typeface="DM Sans Bold"/>
                <a:cs typeface="DM Sans Bold"/>
                <a:sym typeface="DM Sans Bold"/>
              </a:rPr>
              <a:t>one-year warranty</a:t>
            </a:r>
            <a:r>
              <a:rPr lang="en-US" sz="2371">
                <a:solidFill>
                  <a:srgbClr val="433833"/>
                </a:solidFill>
                <a:latin typeface="DM Sans"/>
                <a:ea typeface="DM Sans"/>
                <a:cs typeface="DM Sans"/>
                <a:sym typeface="DM Sans"/>
              </a:rPr>
              <a:t> on used cars.</a:t>
            </a:r>
          </a:p>
        </p:txBody>
      </p:sp>
      <p:sp>
        <p:nvSpPr>
          <p:cNvPr name="TextBox 15" id="15"/>
          <p:cNvSpPr txBox="true"/>
          <p:nvPr/>
        </p:nvSpPr>
        <p:spPr>
          <a:xfrm rot="0">
            <a:off x="12576701" y="8695172"/>
            <a:ext cx="3782964" cy="953553"/>
          </a:xfrm>
          <a:prstGeom prst="rect">
            <a:avLst/>
          </a:prstGeom>
        </p:spPr>
        <p:txBody>
          <a:bodyPr anchor="t" rtlCol="false" tIns="0" lIns="0" bIns="0" rIns="0">
            <a:spAutoFit/>
          </a:bodyPr>
          <a:lstStyle/>
          <a:p>
            <a:pPr algn="l">
              <a:lnSpc>
                <a:spcPts val="2537"/>
              </a:lnSpc>
            </a:pPr>
            <a:r>
              <a:rPr lang="en-US" sz="2371">
                <a:solidFill>
                  <a:srgbClr val="433833"/>
                </a:solidFill>
                <a:latin typeface="DM Sans"/>
                <a:ea typeface="DM Sans"/>
                <a:cs typeface="DM Sans"/>
                <a:sym typeface="DM Sans"/>
              </a:rPr>
              <a:t>Customers can </a:t>
            </a:r>
            <a:r>
              <a:rPr lang="en-US" sz="2371">
                <a:solidFill>
                  <a:srgbClr val="433833"/>
                </a:solidFill>
                <a:latin typeface="DM Sans Bold"/>
                <a:ea typeface="DM Sans Bold"/>
                <a:cs typeface="DM Sans Bold"/>
                <a:sym typeface="DM Sans Bold"/>
              </a:rPr>
              <a:t>return the car within 10 days,</a:t>
            </a:r>
            <a:r>
              <a:rPr lang="en-US" sz="2371">
                <a:solidFill>
                  <a:srgbClr val="433833"/>
                </a:solidFill>
                <a:latin typeface="DM Sans"/>
                <a:ea typeface="DM Sans"/>
                <a:cs typeface="DM Sans"/>
                <a:sym typeface="DM Sans"/>
              </a:rPr>
              <a:t> in terms and condition.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121492" y="765352"/>
            <a:ext cx="4084" cy="5439307"/>
          </a:xfrm>
          <a:prstGeom prst="line">
            <a:avLst/>
          </a:prstGeom>
          <a:ln cap="flat" w="190500">
            <a:solidFill>
              <a:srgbClr val="ED6A3E"/>
            </a:solidFill>
            <a:prstDash val="solid"/>
            <a:headEnd type="none" len="sm" w="sm"/>
            <a:tailEnd type="none" len="sm" w="sm"/>
          </a:ln>
        </p:spPr>
      </p:sp>
      <p:sp>
        <p:nvSpPr>
          <p:cNvPr name="AutoShape 3" id="3"/>
          <p:cNvSpPr/>
          <p:nvPr/>
        </p:nvSpPr>
        <p:spPr>
          <a:xfrm>
            <a:off x="6644860" y="5198094"/>
            <a:ext cx="0" cy="1006565"/>
          </a:xfrm>
          <a:prstGeom prst="line">
            <a:avLst/>
          </a:prstGeom>
          <a:ln cap="flat" w="190500">
            <a:solidFill>
              <a:srgbClr val="ED6A3E"/>
            </a:solidFill>
            <a:prstDash val="solid"/>
            <a:headEnd type="none" len="sm" w="sm"/>
            <a:tailEnd type="none" len="sm" w="sm"/>
          </a:ln>
        </p:spPr>
      </p:sp>
      <p:sp>
        <p:nvSpPr>
          <p:cNvPr name="AutoShape 4" id="4"/>
          <p:cNvSpPr/>
          <p:nvPr/>
        </p:nvSpPr>
        <p:spPr>
          <a:xfrm>
            <a:off x="12121910" y="5198094"/>
            <a:ext cx="0" cy="1006565"/>
          </a:xfrm>
          <a:prstGeom prst="line">
            <a:avLst/>
          </a:prstGeom>
          <a:ln cap="flat" w="190500">
            <a:solidFill>
              <a:srgbClr val="ED6A3E"/>
            </a:solidFill>
            <a:prstDash val="solid"/>
            <a:headEnd type="none" len="sm" w="sm"/>
            <a:tailEnd type="none" len="sm" w="sm"/>
          </a:ln>
        </p:spPr>
      </p:sp>
      <p:sp>
        <p:nvSpPr>
          <p:cNvPr name="TextBox 5" id="5"/>
          <p:cNvSpPr txBox="true"/>
          <p:nvPr/>
        </p:nvSpPr>
        <p:spPr>
          <a:xfrm rot="0">
            <a:off x="1645077" y="725343"/>
            <a:ext cx="15487962" cy="181775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a:ea typeface="DM Sans Bold"/>
                <a:cs typeface="DM Sans Bold"/>
                <a:sym typeface="DM Sans Bold"/>
              </a:rPr>
              <a:t>what we do?</a:t>
            </a:r>
          </a:p>
        </p:txBody>
      </p:sp>
      <p:sp>
        <p:nvSpPr>
          <p:cNvPr name="TextBox 6" id="6"/>
          <p:cNvSpPr txBox="true"/>
          <p:nvPr/>
        </p:nvSpPr>
        <p:spPr>
          <a:xfrm rot="0">
            <a:off x="1645077" y="5525210"/>
            <a:ext cx="4505500" cy="679450"/>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SALES AND VALUATION TEAMS</a:t>
            </a:r>
          </a:p>
        </p:txBody>
      </p:sp>
      <p:sp>
        <p:nvSpPr>
          <p:cNvPr name="TextBox 7" id="7"/>
          <p:cNvSpPr txBox="true"/>
          <p:nvPr/>
        </p:nvSpPr>
        <p:spPr>
          <a:xfrm rot="0">
            <a:off x="1645077" y="6578600"/>
            <a:ext cx="3698498" cy="67945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Responsible for</a:t>
            </a:r>
            <a:r>
              <a:rPr lang="en-US" sz="2499">
                <a:solidFill>
                  <a:srgbClr val="433833"/>
                </a:solidFill>
                <a:latin typeface="DM Sans Bold"/>
                <a:ea typeface="DM Sans Bold"/>
                <a:cs typeface="DM Sans Bold"/>
                <a:sym typeface="DM Sans Bold"/>
              </a:rPr>
              <a:t> pricing</a:t>
            </a:r>
            <a:r>
              <a:rPr lang="en-US" sz="2499">
                <a:solidFill>
                  <a:srgbClr val="433833"/>
                </a:solidFill>
                <a:latin typeface="DM Sans"/>
                <a:ea typeface="DM Sans"/>
                <a:cs typeface="DM Sans"/>
                <a:sym typeface="DM Sans"/>
              </a:rPr>
              <a:t> new stock used cars</a:t>
            </a:r>
          </a:p>
        </p:txBody>
      </p:sp>
      <p:sp>
        <p:nvSpPr>
          <p:cNvPr name="TextBox 8" id="8"/>
          <p:cNvSpPr txBox="true"/>
          <p:nvPr/>
        </p:nvSpPr>
        <p:spPr>
          <a:xfrm rot="0">
            <a:off x="7121110" y="6578600"/>
            <a:ext cx="3357074" cy="1012825"/>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Scorin</a:t>
            </a:r>
            <a:r>
              <a:rPr lang="en-US" sz="2499">
                <a:solidFill>
                  <a:srgbClr val="433833"/>
                </a:solidFill>
                <a:latin typeface="DM Sans"/>
                <a:ea typeface="DM Sans"/>
                <a:cs typeface="DM Sans"/>
                <a:sym typeface="DM Sans"/>
              </a:rPr>
              <a:t>g stock cars to ensure the good quality car</a:t>
            </a:r>
          </a:p>
        </p:txBody>
      </p:sp>
      <p:sp>
        <p:nvSpPr>
          <p:cNvPr name="TextBox 9" id="9"/>
          <p:cNvSpPr txBox="true"/>
          <p:nvPr/>
        </p:nvSpPr>
        <p:spPr>
          <a:xfrm rot="0">
            <a:off x="12598160" y="6578600"/>
            <a:ext cx="4505500" cy="679450"/>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Determining the price of used cars for </a:t>
            </a:r>
            <a:r>
              <a:rPr lang="en-US" sz="2499">
                <a:solidFill>
                  <a:srgbClr val="433833"/>
                </a:solidFill>
                <a:latin typeface="DM Sans Bold"/>
                <a:ea typeface="DM Sans Bold"/>
                <a:cs typeface="DM Sans Bold"/>
                <a:sym typeface="DM Sans Bold"/>
              </a:rPr>
              <a:t>reasonable price.</a:t>
            </a:r>
          </a:p>
        </p:txBody>
      </p:sp>
      <p:sp>
        <p:nvSpPr>
          <p:cNvPr name="TextBox 10" id="10"/>
          <p:cNvSpPr txBox="true"/>
          <p:nvPr/>
        </p:nvSpPr>
        <p:spPr>
          <a:xfrm rot="0">
            <a:off x="7121110" y="5525210"/>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CAR EVALUATION</a:t>
            </a:r>
          </a:p>
        </p:txBody>
      </p:sp>
      <p:sp>
        <p:nvSpPr>
          <p:cNvPr name="TextBox 11" id="11"/>
          <p:cNvSpPr txBox="true"/>
          <p:nvPr/>
        </p:nvSpPr>
        <p:spPr>
          <a:xfrm rot="0">
            <a:off x="12598160" y="5525210"/>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CONDITION VERIFICATION</a:t>
            </a:r>
          </a:p>
        </p:txBody>
      </p:sp>
      <p:sp>
        <p:nvSpPr>
          <p:cNvPr name="Freeform 12" id="12"/>
          <p:cNvSpPr/>
          <p:nvPr/>
        </p:nvSpPr>
        <p:spPr>
          <a:xfrm flipH="false" flipV="false" rot="0">
            <a:off x="15201900" y="-3457203"/>
            <a:ext cx="10035418" cy="9307850"/>
          </a:xfrm>
          <a:custGeom>
            <a:avLst/>
            <a:gdLst/>
            <a:ahLst/>
            <a:cxnLst/>
            <a:rect r="r" b="b" t="t" l="l"/>
            <a:pathLst>
              <a:path h="9307850" w="10035418">
                <a:moveTo>
                  <a:pt x="0" y="0"/>
                </a:moveTo>
                <a:lnTo>
                  <a:pt x="10035418" y="0"/>
                </a:lnTo>
                <a:lnTo>
                  <a:pt x="10035418" y="9307850"/>
                </a:lnTo>
                <a:lnTo>
                  <a:pt x="0" y="9307850"/>
                </a:lnTo>
                <a:lnTo>
                  <a:pt x="0" y="0"/>
                </a:lnTo>
                <a:close/>
              </a:path>
            </a:pathLst>
          </a:custGeom>
          <a:blipFill>
            <a:blip r:embed="rId2">
              <a:alphaModFix amt="36000"/>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121492" y="765352"/>
            <a:ext cx="4084" cy="5439307"/>
          </a:xfrm>
          <a:prstGeom prst="line">
            <a:avLst/>
          </a:prstGeom>
          <a:ln cap="flat" w="190500">
            <a:solidFill>
              <a:srgbClr val="ED6A3E"/>
            </a:solidFill>
            <a:prstDash val="solid"/>
            <a:headEnd type="none" len="sm" w="sm"/>
            <a:tailEnd type="none" len="sm" w="sm"/>
          </a:ln>
        </p:spPr>
      </p:sp>
      <p:sp>
        <p:nvSpPr>
          <p:cNvPr name="AutoShape 3" id="3"/>
          <p:cNvSpPr/>
          <p:nvPr/>
        </p:nvSpPr>
        <p:spPr>
          <a:xfrm>
            <a:off x="6644860" y="5198094"/>
            <a:ext cx="0" cy="1006565"/>
          </a:xfrm>
          <a:prstGeom prst="line">
            <a:avLst/>
          </a:prstGeom>
          <a:ln cap="flat" w="190500">
            <a:solidFill>
              <a:srgbClr val="ED6A3E"/>
            </a:solidFill>
            <a:prstDash val="solid"/>
            <a:headEnd type="none" len="sm" w="sm"/>
            <a:tailEnd type="none" len="sm" w="sm"/>
          </a:ln>
        </p:spPr>
      </p:sp>
      <p:sp>
        <p:nvSpPr>
          <p:cNvPr name="AutoShape 4" id="4"/>
          <p:cNvSpPr/>
          <p:nvPr/>
        </p:nvSpPr>
        <p:spPr>
          <a:xfrm>
            <a:off x="12121910" y="5198094"/>
            <a:ext cx="0" cy="1006565"/>
          </a:xfrm>
          <a:prstGeom prst="line">
            <a:avLst/>
          </a:prstGeom>
          <a:ln cap="flat" w="190500">
            <a:solidFill>
              <a:srgbClr val="ED6A3E"/>
            </a:solidFill>
            <a:prstDash val="solid"/>
            <a:headEnd type="none" len="sm" w="sm"/>
            <a:tailEnd type="none" len="sm" w="sm"/>
          </a:ln>
        </p:spPr>
      </p:sp>
      <p:sp>
        <p:nvSpPr>
          <p:cNvPr name="Freeform 5" id="5"/>
          <p:cNvSpPr/>
          <p:nvPr/>
        </p:nvSpPr>
        <p:spPr>
          <a:xfrm flipH="false" flipV="false" rot="1258226">
            <a:off x="15201900" y="2066992"/>
            <a:ext cx="10035418" cy="9307850"/>
          </a:xfrm>
          <a:custGeom>
            <a:avLst/>
            <a:gdLst/>
            <a:ahLst/>
            <a:cxnLst/>
            <a:rect r="r" b="b" t="t" l="l"/>
            <a:pathLst>
              <a:path h="9307850" w="10035418">
                <a:moveTo>
                  <a:pt x="0" y="0"/>
                </a:moveTo>
                <a:lnTo>
                  <a:pt x="10035418" y="0"/>
                </a:lnTo>
                <a:lnTo>
                  <a:pt x="10035418" y="9307850"/>
                </a:lnTo>
                <a:lnTo>
                  <a:pt x="0" y="9307850"/>
                </a:lnTo>
                <a:lnTo>
                  <a:pt x="0" y="0"/>
                </a:lnTo>
                <a:close/>
              </a:path>
            </a:pathLst>
          </a:custGeom>
          <a:blipFill>
            <a:blip r:embed="rId2">
              <a:alphaModFix amt="36000"/>
            </a:blip>
            <a:stretch>
              <a:fillRect l="0" t="0" r="0" b="0"/>
            </a:stretch>
          </a:blipFill>
        </p:spPr>
      </p:sp>
      <p:sp>
        <p:nvSpPr>
          <p:cNvPr name="TextBox 6" id="6"/>
          <p:cNvSpPr txBox="true"/>
          <p:nvPr/>
        </p:nvSpPr>
        <p:spPr>
          <a:xfrm rot="0">
            <a:off x="1645077" y="2604549"/>
            <a:ext cx="15487962" cy="1817751"/>
          </a:xfrm>
          <a:prstGeom prst="rect">
            <a:avLst/>
          </a:prstGeom>
        </p:spPr>
        <p:txBody>
          <a:bodyPr anchor="t" rtlCol="false" tIns="0" lIns="0" bIns="0" rIns="0">
            <a:spAutoFit/>
          </a:bodyPr>
          <a:lstStyle/>
          <a:p>
            <a:pPr algn="l">
              <a:lnSpc>
                <a:spcPts val="13392"/>
              </a:lnSpc>
            </a:pPr>
            <a:r>
              <a:rPr lang="en-US" sz="14400">
                <a:solidFill>
                  <a:srgbClr val="1414B7"/>
                </a:solidFill>
                <a:latin typeface="DM Sans Bold"/>
                <a:ea typeface="DM Sans Bold"/>
                <a:cs typeface="DM Sans Bold"/>
                <a:sym typeface="DM Sans Bold"/>
              </a:rPr>
              <a:t>some issues?</a:t>
            </a:r>
          </a:p>
        </p:txBody>
      </p:sp>
      <p:sp>
        <p:nvSpPr>
          <p:cNvPr name="TextBox 7" id="7"/>
          <p:cNvSpPr txBox="true"/>
          <p:nvPr/>
        </p:nvSpPr>
        <p:spPr>
          <a:xfrm rot="0">
            <a:off x="1645077" y="5525210"/>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PROBLEM IN BUSINESS</a:t>
            </a:r>
          </a:p>
        </p:txBody>
      </p:sp>
      <p:sp>
        <p:nvSpPr>
          <p:cNvPr name="TextBox 8" id="8"/>
          <p:cNvSpPr txBox="true"/>
          <p:nvPr/>
        </p:nvSpPr>
        <p:spPr>
          <a:xfrm rot="0">
            <a:off x="1645077" y="6578600"/>
            <a:ext cx="3946806" cy="1346200"/>
          </a:xfrm>
          <a:prstGeom prst="rect">
            <a:avLst/>
          </a:prstGeom>
        </p:spPr>
        <p:txBody>
          <a:bodyPr anchor="t" rtlCol="false" tIns="0" lIns="0" bIns="0" rIns="0">
            <a:spAutoFit/>
          </a:bodyPr>
          <a:lstStyle/>
          <a:p>
            <a:pPr algn="l">
              <a:lnSpc>
                <a:spcPts val="2674"/>
              </a:lnSpc>
            </a:pPr>
            <a:r>
              <a:rPr lang="en-US" sz="2499">
                <a:solidFill>
                  <a:srgbClr val="433833"/>
                </a:solidFill>
                <a:latin typeface="DM Sans Bold"/>
                <a:ea typeface="DM Sans Bold"/>
                <a:cs typeface="DM Sans Bold"/>
                <a:sym typeface="DM Sans Bold"/>
              </a:rPr>
              <a:t>Bias and takes time</a:t>
            </a:r>
            <a:r>
              <a:rPr lang="en-US" sz="2499">
                <a:solidFill>
                  <a:srgbClr val="433833"/>
                </a:solidFill>
                <a:latin typeface="DM Sans"/>
                <a:ea typeface="DM Sans"/>
                <a:cs typeface="DM Sans"/>
                <a:sym typeface="DM Sans"/>
              </a:rPr>
              <a:t> for pricing new stock good quality used cars based on car type.</a:t>
            </a:r>
          </a:p>
        </p:txBody>
      </p:sp>
      <p:sp>
        <p:nvSpPr>
          <p:cNvPr name="TextBox 9" id="9"/>
          <p:cNvSpPr txBox="true"/>
          <p:nvPr/>
        </p:nvSpPr>
        <p:spPr>
          <a:xfrm rot="0">
            <a:off x="7121110" y="6578600"/>
            <a:ext cx="3884729" cy="167957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Approach involves using </a:t>
            </a:r>
            <a:r>
              <a:rPr lang="en-US" sz="2499">
                <a:solidFill>
                  <a:srgbClr val="433833"/>
                </a:solidFill>
                <a:latin typeface="DM Sans Bold"/>
                <a:ea typeface="DM Sans Bold"/>
                <a:cs typeface="DM Sans Bold"/>
                <a:sym typeface="DM Sans Bold"/>
              </a:rPr>
              <a:t>regression model</a:t>
            </a:r>
            <a:r>
              <a:rPr lang="en-US" sz="2499">
                <a:solidFill>
                  <a:srgbClr val="433833"/>
                </a:solidFill>
                <a:latin typeface="DM Sans"/>
                <a:ea typeface="DM Sans"/>
                <a:cs typeface="DM Sans"/>
                <a:sym typeface="DM Sans"/>
              </a:rPr>
              <a:t> to predict car prices. Provide insight into </a:t>
            </a:r>
            <a:r>
              <a:rPr lang="en-US" sz="2499">
                <a:solidFill>
                  <a:srgbClr val="433833"/>
                </a:solidFill>
                <a:latin typeface="DM Sans Bold"/>
                <a:ea typeface="DM Sans Bold"/>
                <a:cs typeface="DM Sans Bold"/>
                <a:sym typeface="DM Sans Bold"/>
              </a:rPr>
              <a:t>price ranges</a:t>
            </a:r>
            <a:r>
              <a:rPr lang="en-US" sz="2499">
                <a:solidFill>
                  <a:srgbClr val="433833"/>
                </a:solidFill>
                <a:latin typeface="DM Sans"/>
                <a:ea typeface="DM Sans"/>
                <a:cs typeface="DM Sans"/>
                <a:sym typeface="DM Sans"/>
              </a:rPr>
              <a:t> categorize by car type.</a:t>
            </a:r>
          </a:p>
        </p:txBody>
      </p:sp>
      <p:sp>
        <p:nvSpPr>
          <p:cNvPr name="TextBox 10" id="10"/>
          <p:cNvSpPr txBox="true"/>
          <p:nvPr/>
        </p:nvSpPr>
        <p:spPr>
          <a:xfrm rot="0">
            <a:off x="12598160" y="6578600"/>
            <a:ext cx="4505500" cy="1679575"/>
          </a:xfrm>
          <a:prstGeom prst="rect">
            <a:avLst/>
          </a:prstGeom>
        </p:spPr>
        <p:txBody>
          <a:bodyPr anchor="t" rtlCol="false" tIns="0" lIns="0" bIns="0" rIns="0">
            <a:spAutoFit/>
          </a:bodyPr>
          <a:lstStyle/>
          <a:p>
            <a:pPr algn="l">
              <a:lnSpc>
                <a:spcPts val="2674"/>
              </a:lnSpc>
            </a:pPr>
            <a:r>
              <a:rPr lang="en-US" sz="2499">
                <a:solidFill>
                  <a:srgbClr val="433833"/>
                </a:solidFill>
                <a:latin typeface="DM Sans"/>
                <a:ea typeface="DM Sans"/>
                <a:cs typeface="DM Sans"/>
                <a:sym typeface="DM Sans"/>
              </a:rPr>
              <a:t>Using Mean Absolute Precentage Error </a:t>
            </a:r>
            <a:r>
              <a:rPr lang="en-US" sz="2499">
                <a:solidFill>
                  <a:srgbClr val="433833"/>
                </a:solidFill>
                <a:latin typeface="DM Sans Bold"/>
                <a:ea typeface="DM Sans Bold"/>
                <a:cs typeface="DM Sans Bold"/>
                <a:sym typeface="DM Sans Bold"/>
              </a:rPr>
              <a:t>(MAPE)</a:t>
            </a:r>
            <a:r>
              <a:rPr lang="en-US" sz="2499">
                <a:solidFill>
                  <a:srgbClr val="433833"/>
                </a:solidFill>
                <a:latin typeface="DM Sans"/>
                <a:ea typeface="DM Sans"/>
                <a:cs typeface="DM Sans"/>
                <a:sym typeface="DM Sans"/>
              </a:rPr>
              <a:t> to evaluate the prediction accuracy and easier to interpret.</a:t>
            </a:r>
          </a:p>
        </p:txBody>
      </p:sp>
      <p:sp>
        <p:nvSpPr>
          <p:cNvPr name="TextBox 11" id="11"/>
          <p:cNvSpPr txBox="true"/>
          <p:nvPr/>
        </p:nvSpPr>
        <p:spPr>
          <a:xfrm rot="0">
            <a:off x="7121110" y="5525210"/>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S</a:t>
            </a:r>
            <a:r>
              <a:rPr lang="en-US" sz="2499">
                <a:solidFill>
                  <a:srgbClr val="000000"/>
                </a:solidFill>
                <a:latin typeface="DM Sans Bold"/>
                <a:ea typeface="DM Sans Bold"/>
                <a:cs typeface="DM Sans Bold"/>
                <a:sym typeface="DM Sans Bold"/>
              </a:rPr>
              <a:t>TRATEGY</a:t>
            </a:r>
          </a:p>
        </p:txBody>
      </p:sp>
      <p:sp>
        <p:nvSpPr>
          <p:cNvPr name="TextBox 12" id="12"/>
          <p:cNvSpPr txBox="true"/>
          <p:nvPr/>
        </p:nvSpPr>
        <p:spPr>
          <a:xfrm rot="0">
            <a:off x="12598160" y="5525210"/>
            <a:ext cx="4505500" cy="346075"/>
          </a:xfrm>
          <a:prstGeom prst="rect">
            <a:avLst/>
          </a:prstGeom>
        </p:spPr>
        <p:txBody>
          <a:bodyPr anchor="t" rtlCol="false" tIns="0" lIns="0" bIns="0" rIns="0">
            <a:spAutoFit/>
          </a:bodyPr>
          <a:lstStyle/>
          <a:p>
            <a:pPr algn="l">
              <a:lnSpc>
                <a:spcPts val="2674"/>
              </a:lnSpc>
            </a:pPr>
            <a:r>
              <a:rPr lang="en-US" sz="2499">
                <a:solidFill>
                  <a:srgbClr val="000000"/>
                </a:solidFill>
                <a:latin typeface="DM Sans Bold"/>
                <a:ea typeface="DM Sans Bold"/>
                <a:cs typeface="DM Sans Bold"/>
                <a:sym typeface="DM Sans Bold"/>
              </a:rPr>
              <a:t>EVALUATION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DAGLRV_IQh0</dc:identifier>
  <dcterms:modified xsi:type="dcterms:W3CDTF">2011-08-01T06:04:30Z</dcterms:modified>
  <cp:revision>1</cp:revision>
  <dc:title>Used Car Price Prediction (Syarah)</dc:title>
</cp:coreProperties>
</file>

<file path=docProps/thumbnail.jpeg>
</file>